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ontserrat SemiBold"/>
      <p:regular r:id="rId28"/>
      <p:bold r:id="rId29"/>
      <p:italic r:id="rId30"/>
      <p:boldItalic r:id="rId31"/>
    </p:embeddedFont>
    <p:embeddedFont>
      <p:font typeface="Roboto"/>
      <p:regular r:id="rId32"/>
      <p:bold r:id="rId33"/>
      <p:italic r:id="rId34"/>
      <p:boldItalic r:id="rId35"/>
    </p:embeddedFont>
    <p:embeddedFont>
      <p:font typeface="Montserrat"/>
      <p:regular r:id="rId36"/>
      <p:bold r:id="rId37"/>
      <p:italic r:id="rId38"/>
      <p:boldItalic r:id="rId39"/>
    </p:embeddedFont>
    <p:embeddedFont>
      <p:font typeface="Montserrat Medium"/>
      <p:regular r:id="rId40"/>
      <p:bold r:id="rId41"/>
      <p:italic r:id="rId42"/>
      <p:boldItalic r:id="rId43"/>
    </p:embeddedFont>
    <p:embeddedFont>
      <p:font typeface="Montserrat Light"/>
      <p:regular r:id="rId44"/>
      <p:bold r:id="rId45"/>
      <p:italic r:id="rId46"/>
      <p:boldItalic r:id="rId47"/>
    </p:embeddedFont>
    <p:embeddedFont>
      <p:font typeface="Montserrat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2" name="Alice Guimarae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regular.fntdata"/><Relationship Id="rId42" Type="http://schemas.openxmlformats.org/officeDocument/2006/relationships/font" Target="fonts/MontserratMedium-italic.fntdata"/><Relationship Id="rId41" Type="http://schemas.openxmlformats.org/officeDocument/2006/relationships/font" Target="fonts/MontserratMedium-bold.fntdata"/><Relationship Id="rId44" Type="http://schemas.openxmlformats.org/officeDocument/2006/relationships/font" Target="fonts/MontserratLight-regular.fntdata"/><Relationship Id="rId43" Type="http://schemas.openxmlformats.org/officeDocument/2006/relationships/font" Target="fonts/MontserratMedium-boldItalic.fntdata"/><Relationship Id="rId46" Type="http://schemas.openxmlformats.org/officeDocument/2006/relationships/font" Target="fonts/MontserratLight-italic.fntdata"/><Relationship Id="rId45" Type="http://schemas.openxmlformats.org/officeDocument/2006/relationships/font" Target="fonts/Montserrat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MontserratExtraBold-bold.fntdata"/><Relationship Id="rId47" Type="http://schemas.openxmlformats.org/officeDocument/2006/relationships/font" Target="fonts/MontserratLight-boldItalic.fntdata"/><Relationship Id="rId49" Type="http://schemas.openxmlformats.org/officeDocument/2006/relationships/font" Target="fonts/MontserratExtra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SemiBold-regular.fntdata"/><Relationship Id="rId27" Type="http://schemas.openxmlformats.org/officeDocument/2006/relationships/slide" Target="slides/slide21.xml"/><Relationship Id="rId29" Type="http://schemas.openxmlformats.org/officeDocument/2006/relationships/font" Target="fonts/MontserratSemiBo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2-05T22:43:05.935">
    <p:pos x="6000" y="0"/>
    <p:text>Alice</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3-02-05T23:20:06.677">
    <p:pos x="6000" y="0"/>
    <p:text>Alvin</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3-02-05T23:20:18.614">
    <p:pos x="6000" y="0"/>
    <p:text>Alvin</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3-02-05T22:41:06.396">
    <p:pos x="6000" y="0"/>
    <p:text>michael</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3-02-05T22:40:50.769">
    <p:pos x="6000" y="0"/>
    <p:text>michael</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3-02-05T22:40:43.060">
    <p:pos x="6000" y="0"/>
    <p:text>michael</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3-02-05T22:44:40.926">
    <p:pos x="6000" y="0"/>
    <p:text>Yash</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3-02-05T23:18:56.131">
    <p:pos x="6000" y="0"/>
    <p:text>Maria</p:text>
  </p:cm>
  <p:cm authorId="0" idx="17" dt="2023-02-06T19:50:18.776">
    <p:pos x="6000" y="100"/>
    <p:text>Foster positive relationships: Encourage positive and supportive relationships between coworkers and supervisors, and address conflicts in a constructive manner.
Encourage open conversation about mental health: Break the stigma surrounding mental health and encourage open conversation about the topic.
Encourage a healthy work-life balance: Encourage employees to take breaks, set boundaries between work and personal life, and prioritize self-care.
Flexible working hours</p:text>
  </p:cm>
  <p:cm authorId="0" idx="18" dt="2023-02-06T19:54:38.981">
    <p:pos x="6000" y="200"/>
    <p:text>Increasing the price of alcohol through taxes or minimum pricing policies.
Restricting availability of alcohol, such as reducing the number of retail outlets and limiting sale hours.
Providing education and social support for individuals, especially those at higher risk of harmful drinking.
restrictions on alcohol advertisement</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3-02-08T02:08:16.360">
    <p:pos x="6000" y="0"/>
    <p:text>Maria</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 dt="2023-02-08T02:08:08.919">
    <p:pos x="6000" y="0"/>
    <p:text>Maria</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 dt="2023-02-06T20:31:08.374">
    <p:pos x="0" y="0"/>
    <p:text>During this project our group realized suicide is a complex issue that is not easily remedied by fixing a handful of factors. Suicide is a multifaceted problem that requires more attention in order to work towards solutions.
Weather data 
Mental health 
Immigration status 
Cultural views 
Many more factors 
Suicide is not a topic where there is a universal solution. Each country needs to implement a suicide prevention plan that is tailored towards their unique cultures and the needs of their people. However, it is not just up to positions of power to prevent suicides, communities must also band together to do their part to ensure everyone can lead a healthy and fulfilling</p:text>
  </p:cm>
  <p:cm authorId="0" idx="22" dt="2023-02-05T23:19:01.552">
    <p:pos x="6000" y="0"/>
    <p:text>Maria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2-05T22:43:11.741">
    <p:pos x="6000" y="0"/>
    <p:text>Alice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2-05T22:43:24.090">
    <p:pos x="6000" y="0"/>
    <p:text>Alice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02-05T22:43:33.926">
    <p:pos x="6000" y="0"/>
    <p:text>Alice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02-05T22:43:51.842">
    <p:pos x="6000" y="0"/>
    <p:text>Alice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02-05T23:19:12.782">
    <p:pos x="6000" y="0"/>
    <p:text>Zeinab</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3-02-05T23:19:19.916">
    <p:pos x="6000" y="0"/>
    <p:text>Zeinab</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3-02-05T23:19:27.560">
    <p:pos x="6000" y="0"/>
    <p:text>Zeinab</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3-02-05T23:19:54.446">
    <p:pos x="6000" y="0"/>
    <p:text>Zeinab</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031ff1ca7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031ff1ca7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d92be67f7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d92be67f7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Multilinear regression is a model that estimates the relationship between a quantitative dependent variable and two ore more independent variables using a straight line. In our study, the rate of suicide by country and year was the dependent variable and being able to identify which factors impact suicide were the independent variable. One of the limitations with Multilinear regression is that when you have multiple variables, you have the risk of having two or more independent variables that are highly correlated to one another.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f03642119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f03642119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Multilinear regression is a model that estimates the relationship between a quantitative dependent variable and two ore more independent variables using a straight line. In our study, the rate of suicide by country and year was the dependent variable and being able to identify which factors impact suicide were the independent variable. One of the limitations with Multilinear regression is that when you have multiple variables, you have the risk of having two or more independent variables that are highly correlated to one another.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03642119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03642119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03642119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03642119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04d07f4c7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04d07f4c7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has been used to analyze data and identify potential factors that contribute to suicide. The findings suggest that alcohol consumption and working long hours are considered to be among the highest factors that can increase the risk of suicide. When it comes to alcohol consumption we found Russia, Austria, and Luxembourg have the highest consumption while Croatia, Israel, and Turkey have the lowest consumption.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06726e1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06726e1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039439e1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039439e1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039439e11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039439e11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039439e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039439e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d92be67f7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d92be67f7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dc4fbb3a9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dc4fbb3a9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d92be67f7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d92be67f7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d92be67f7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d92be67f7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d92be67f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d92be67f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d92be67f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d92be67f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d92be67f7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d92be67f7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031ff1ca75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031ff1ca75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31ff1ca7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31ff1ca7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0548f3eed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0548f3eed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4.jp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0.xml"/><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1.xml"/><Relationship Id="rId4"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12.xml"/><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3.xml"/><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4.xml"/><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15.xml"/><Relationship Id="rId4" Type="http://schemas.openxmlformats.org/officeDocument/2006/relationships/image" Target="../media/image2.png"/><Relationship Id="rId5" Type="http://schemas.openxmlformats.org/officeDocument/2006/relationships/hyperlink" Target="https://public.tableau.com/app/profile/yash.b6476/viz/Alcoholconsumption_16757364327460/Story1?publish=yes" TargetMode="External"/><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16.xml"/><Relationship Id="rId4" Type="http://schemas.openxmlformats.org/officeDocument/2006/relationships/image" Target="../media/image22.jp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17.xml"/><Relationship Id="rId4" Type="http://schemas.openxmlformats.org/officeDocument/2006/relationships/image" Target="../media/image22.jp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18.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2.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19.xml"/><Relationship Id="rId4" Type="http://schemas.openxmlformats.org/officeDocument/2006/relationships/image" Target="../media/image25.jp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1" Type="http://schemas.openxmlformats.org/officeDocument/2006/relationships/hyperlink" Target="https://data.oecd.org/healthstat/suicide-rates.htm" TargetMode="External"/><Relationship Id="rId10" Type="http://schemas.openxmlformats.org/officeDocument/2006/relationships/hyperlink" Target="https://data.oecd.org/socialexp/social-spending.htm" TargetMode="External"/><Relationship Id="rId13" Type="http://schemas.openxmlformats.org/officeDocument/2006/relationships/hyperlink" Target="https://www.who.int/news-room/fact-sheets/detail/suicide" TargetMode="External"/><Relationship Id="rId12" Type="http://schemas.openxmlformats.org/officeDocument/2006/relationships/hyperlink" Target="https://afsp.org/suicide-statistics/" TargetMode="External"/><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ata.oecd.org/eduatt/adult-education-level.htm" TargetMode="External"/><Relationship Id="rId4" Type="http://schemas.openxmlformats.org/officeDocument/2006/relationships/hyperlink" Target="https://data.oecd.org/eduatt/adult-education-level.htm" TargetMode="External"/><Relationship Id="rId9" Type="http://schemas.openxmlformats.org/officeDocument/2006/relationships/hyperlink" Target="https://data.oecd.org/healthres/health-spending.htm" TargetMode="External"/><Relationship Id="rId15" Type="http://schemas.openxmlformats.org/officeDocument/2006/relationships/hyperlink" Target="https://www.cdc.gov/cancer/alcohol/reducing-excessive-alcohol-use/community-strategies.htm" TargetMode="External"/><Relationship Id="rId14" Type="http://schemas.openxmlformats.org/officeDocument/2006/relationships/hyperlink" Target="https://www.who.int/news-room/fact-sheets/detail/mental-health-at-work#:~:text=They%20may%20include%20giving%20individual,regular%20supportive%20meetings%20with%20supervisors" TargetMode="External"/><Relationship Id="rId17" Type="http://schemas.openxmlformats.org/officeDocument/2006/relationships/image" Target="../media/image2.png"/><Relationship Id="rId16" Type="http://schemas.openxmlformats.org/officeDocument/2006/relationships/hyperlink" Target="https://www.who.int/europe/news/item/15-04-2021-reducing-harm-due-to-alcohol-success-stories-from-3-countries" TargetMode="External"/><Relationship Id="rId5" Type="http://schemas.openxmlformats.org/officeDocument/2006/relationships/hyperlink" Target="https://data.oecd.org/healthrisk/alcohol-consumption.htm" TargetMode="External"/><Relationship Id="rId6" Type="http://schemas.openxmlformats.org/officeDocument/2006/relationships/hyperlink" Target="https://data.oecd.org/emp/employment-rate.htm" TargetMode="External"/><Relationship Id="rId7" Type="http://schemas.openxmlformats.org/officeDocument/2006/relationships/hyperlink" Target="https://data.oecd.org/healthrisk/daily-smokers.htm#indicator-chart" TargetMode="External"/><Relationship Id="rId8" Type="http://schemas.openxmlformats.org/officeDocument/2006/relationships/hyperlink" Target="https://data.oecd.org/healthrisk/overweight-or-obese-population.htm#indicator-char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5.xml"/><Relationship Id="rId4" Type="http://schemas.openxmlformats.org/officeDocument/2006/relationships/image" Target="../media/image23.jp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6.xml"/><Relationship Id="rId4" Type="http://schemas.openxmlformats.org/officeDocument/2006/relationships/image" Target="../media/image2.png"/><Relationship Id="rId10" Type="http://schemas.openxmlformats.org/officeDocument/2006/relationships/image" Target="../media/image6.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8.xml"/><Relationship Id="rId4" Type="http://schemas.openxmlformats.org/officeDocument/2006/relationships/image" Target="../media/image2.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9.xml"/><Relationship Id="rId4" Type="http://schemas.openxmlformats.org/officeDocument/2006/relationships/image" Target="../media/image17.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17700" y="2673750"/>
            <a:ext cx="6128700" cy="93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latin typeface="Montserrat Medium"/>
                <a:ea typeface="Montserrat Medium"/>
                <a:cs typeface="Montserrat Medium"/>
                <a:sym typeface="Montserrat Medium"/>
              </a:rPr>
              <a:t>Suicide Rate </a:t>
            </a:r>
            <a:endParaRPr>
              <a:latin typeface="Montserrat Medium"/>
              <a:ea typeface="Montserrat Medium"/>
              <a:cs typeface="Montserrat Medium"/>
              <a:sym typeface="Montserrat Medium"/>
            </a:endParaRPr>
          </a:p>
        </p:txBody>
      </p:sp>
      <p:pic>
        <p:nvPicPr>
          <p:cNvPr id="55" name="Google Shape;55;p13"/>
          <p:cNvPicPr preferRelativeResize="0"/>
          <p:nvPr/>
        </p:nvPicPr>
        <p:blipFill rotWithShape="1">
          <a:blip r:embed="rId4">
            <a:alphaModFix/>
          </a:blip>
          <a:srcRect b="29439" l="0" r="0" t="29439"/>
          <a:stretch/>
        </p:blipFill>
        <p:spPr>
          <a:xfrm>
            <a:off x="217700" y="331325"/>
            <a:ext cx="8708577" cy="2240425"/>
          </a:xfrm>
          <a:prstGeom prst="rect">
            <a:avLst/>
          </a:prstGeom>
          <a:noFill/>
          <a:ln>
            <a:noFill/>
          </a:ln>
        </p:spPr>
      </p:pic>
      <p:pic>
        <p:nvPicPr>
          <p:cNvPr id="56" name="Google Shape;56;p13"/>
          <p:cNvPicPr preferRelativeResize="0"/>
          <p:nvPr/>
        </p:nvPicPr>
        <p:blipFill>
          <a:blip r:embed="rId5">
            <a:alphaModFix/>
          </a:blip>
          <a:stretch>
            <a:fillRect/>
          </a:stretch>
        </p:blipFill>
        <p:spPr>
          <a:xfrm>
            <a:off x="7599100" y="4437275"/>
            <a:ext cx="1815600" cy="567375"/>
          </a:xfrm>
          <a:prstGeom prst="rect">
            <a:avLst/>
          </a:prstGeom>
          <a:noFill/>
          <a:ln>
            <a:noFill/>
          </a:ln>
        </p:spPr>
      </p:pic>
      <p:sp>
        <p:nvSpPr>
          <p:cNvPr id="57" name="Google Shape;57;p13"/>
          <p:cNvSpPr txBox="1"/>
          <p:nvPr/>
        </p:nvSpPr>
        <p:spPr>
          <a:xfrm>
            <a:off x="8035150" y="2743175"/>
            <a:ext cx="94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Feb 2022</a:t>
            </a:r>
            <a:endParaRPr>
              <a:latin typeface="Montserrat Light"/>
              <a:ea typeface="Montserrat Light"/>
              <a:cs typeface="Montserrat Light"/>
              <a:sym typeface="Montserrat Light"/>
            </a:endParaRPr>
          </a:p>
          <a:p>
            <a:pPr indent="0" lvl="0" marL="0" rtl="0" algn="l">
              <a:spcBef>
                <a:spcPts val="0"/>
              </a:spcBef>
              <a:spcAft>
                <a:spcPts val="0"/>
              </a:spcAft>
              <a:buNone/>
            </a:pPr>
            <a:r>
              <a:rPr lang="en">
                <a:latin typeface="Montserrat Light"/>
                <a:ea typeface="Montserrat Light"/>
                <a:cs typeface="Montserrat Light"/>
                <a:sym typeface="Montserrat Light"/>
              </a:rPr>
              <a:t>Group 8 </a:t>
            </a:r>
            <a:endParaRPr>
              <a:latin typeface="Montserrat Light"/>
              <a:ea typeface="Montserrat Light"/>
              <a:cs typeface="Montserrat Light"/>
              <a:sym typeface="Montserrat Light"/>
            </a:endParaRPr>
          </a:p>
        </p:txBody>
      </p:sp>
      <p:sp>
        <p:nvSpPr>
          <p:cNvPr id="58" name="Google Shape;58;p13"/>
          <p:cNvSpPr txBox="1"/>
          <p:nvPr/>
        </p:nvSpPr>
        <p:spPr>
          <a:xfrm>
            <a:off x="217700" y="3708750"/>
            <a:ext cx="1342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Light"/>
                <a:ea typeface="Montserrat Light"/>
                <a:cs typeface="Montserrat Light"/>
                <a:sym typeface="Montserrat Light"/>
              </a:rPr>
              <a:t>Alice Guimarães</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rPr lang="en" sz="1000">
                <a:solidFill>
                  <a:schemeClr val="dk1"/>
                </a:solidFill>
                <a:latin typeface="Montserrat Light"/>
                <a:ea typeface="Montserrat Light"/>
                <a:cs typeface="Montserrat Light"/>
                <a:sym typeface="Montserrat Light"/>
              </a:rPr>
              <a:t>Alvin Tong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rPr lang="en" sz="1000">
                <a:solidFill>
                  <a:schemeClr val="dk1"/>
                </a:solidFill>
                <a:latin typeface="Montserrat Light"/>
                <a:ea typeface="Montserrat Light"/>
                <a:cs typeface="Montserrat Light"/>
                <a:sym typeface="Montserrat Light"/>
              </a:rPr>
              <a:t>Maria Ahmed</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rPr lang="en" sz="1000">
                <a:solidFill>
                  <a:schemeClr val="dk1"/>
                </a:solidFill>
                <a:latin typeface="Montserrat Light"/>
                <a:ea typeface="Montserrat Light"/>
                <a:cs typeface="Montserrat Light"/>
                <a:sym typeface="Montserrat Light"/>
              </a:rPr>
              <a:t>Michael Walter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rPr lang="en" sz="1000">
                <a:solidFill>
                  <a:schemeClr val="dk1"/>
                </a:solidFill>
                <a:latin typeface="Montserrat Light"/>
                <a:ea typeface="Montserrat Light"/>
                <a:cs typeface="Montserrat Light"/>
                <a:sym typeface="Montserrat Light"/>
              </a:rPr>
              <a:t>Zeinab Bahsoun</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Yash Berawala</a:t>
            </a:r>
            <a:endParaRPr sz="1000">
              <a:solidFill>
                <a:schemeClr val="dk1"/>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Machine Learning - Multilinear Regression</a:t>
            </a:r>
            <a:endParaRPr sz="1920">
              <a:latin typeface="Montserrat"/>
              <a:ea typeface="Montserrat"/>
              <a:cs typeface="Montserrat"/>
              <a:sym typeface="Montserrat"/>
            </a:endParaRPr>
          </a:p>
        </p:txBody>
      </p:sp>
      <p:pic>
        <p:nvPicPr>
          <p:cNvPr id="190" name="Google Shape;190;p22"/>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191" name="Google Shape;191;p22"/>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192" name="Google Shape;192;p22"/>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pic>
        <p:nvPicPr>
          <p:cNvPr id="193" name="Google Shape;193;p22"/>
          <p:cNvPicPr preferRelativeResize="0"/>
          <p:nvPr/>
        </p:nvPicPr>
        <p:blipFill>
          <a:blip r:embed="rId5">
            <a:alphaModFix/>
          </a:blip>
          <a:stretch>
            <a:fillRect/>
          </a:stretch>
        </p:blipFill>
        <p:spPr>
          <a:xfrm>
            <a:off x="238675" y="1199985"/>
            <a:ext cx="4059175" cy="3250415"/>
          </a:xfrm>
          <a:prstGeom prst="rect">
            <a:avLst/>
          </a:prstGeom>
          <a:noFill/>
          <a:ln>
            <a:noFill/>
          </a:ln>
        </p:spPr>
      </p:pic>
      <p:pic>
        <p:nvPicPr>
          <p:cNvPr id="194" name="Google Shape;194;p22"/>
          <p:cNvPicPr preferRelativeResize="0"/>
          <p:nvPr/>
        </p:nvPicPr>
        <p:blipFill>
          <a:blip r:embed="rId6">
            <a:alphaModFix/>
          </a:blip>
          <a:stretch>
            <a:fillRect/>
          </a:stretch>
        </p:blipFill>
        <p:spPr>
          <a:xfrm>
            <a:off x="4608669" y="1170125"/>
            <a:ext cx="3990681" cy="3228350"/>
          </a:xfrm>
          <a:prstGeom prst="rect">
            <a:avLst/>
          </a:prstGeom>
          <a:noFill/>
          <a:ln>
            <a:noFill/>
          </a:ln>
        </p:spPr>
      </p:pic>
      <p:sp>
        <p:nvSpPr>
          <p:cNvPr id="195" name="Google Shape;195;p22"/>
          <p:cNvSpPr txBox="1"/>
          <p:nvPr/>
        </p:nvSpPr>
        <p:spPr>
          <a:xfrm>
            <a:off x="5844650" y="4292310"/>
            <a:ext cx="2042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Montserrat"/>
                <a:ea typeface="Montserrat"/>
                <a:cs typeface="Montserrat"/>
                <a:sym typeface="Montserrat"/>
              </a:rPr>
              <a:t>With Null values set to average</a:t>
            </a:r>
            <a:endParaRPr sz="800">
              <a:solidFill>
                <a:srgbClr val="0000FF"/>
              </a:solidFill>
              <a:latin typeface="Montserrat"/>
              <a:ea typeface="Montserrat"/>
              <a:cs typeface="Montserrat"/>
              <a:sym typeface="Montserrat"/>
            </a:endParaRPr>
          </a:p>
        </p:txBody>
      </p:sp>
      <p:sp>
        <p:nvSpPr>
          <p:cNvPr id="196" name="Google Shape;196;p22"/>
          <p:cNvSpPr txBox="1"/>
          <p:nvPr/>
        </p:nvSpPr>
        <p:spPr>
          <a:xfrm>
            <a:off x="1582000" y="4242500"/>
            <a:ext cx="184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Montserrat"/>
                <a:ea typeface="Montserrat"/>
                <a:cs typeface="Montserrat"/>
                <a:sym typeface="Montserrat"/>
              </a:rPr>
              <a:t>With Null values set to Zero</a:t>
            </a:r>
            <a:endParaRPr sz="800">
              <a:solidFill>
                <a:srgbClr val="0000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Machine Learning- Multilinear Regression </a:t>
            </a:r>
            <a:endParaRPr sz="1920">
              <a:latin typeface="Montserrat"/>
              <a:ea typeface="Montserrat"/>
              <a:cs typeface="Montserrat"/>
              <a:sym typeface="Montserrat"/>
            </a:endParaRPr>
          </a:p>
        </p:txBody>
      </p:sp>
      <p:pic>
        <p:nvPicPr>
          <p:cNvPr id="202" name="Google Shape;202;p23"/>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203" name="Google Shape;203;p23"/>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204" name="Google Shape;204;p23"/>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pic>
        <p:nvPicPr>
          <p:cNvPr id="205" name="Google Shape;205;p23"/>
          <p:cNvPicPr preferRelativeResize="0"/>
          <p:nvPr/>
        </p:nvPicPr>
        <p:blipFill>
          <a:blip r:embed="rId5">
            <a:alphaModFix/>
          </a:blip>
          <a:stretch>
            <a:fillRect/>
          </a:stretch>
        </p:blipFill>
        <p:spPr>
          <a:xfrm>
            <a:off x="271425" y="1017725"/>
            <a:ext cx="4108199" cy="3422701"/>
          </a:xfrm>
          <a:prstGeom prst="rect">
            <a:avLst/>
          </a:prstGeom>
          <a:noFill/>
          <a:ln>
            <a:noFill/>
          </a:ln>
        </p:spPr>
      </p:pic>
      <p:pic>
        <p:nvPicPr>
          <p:cNvPr id="206" name="Google Shape;206;p23"/>
          <p:cNvPicPr preferRelativeResize="0"/>
          <p:nvPr/>
        </p:nvPicPr>
        <p:blipFill>
          <a:blip r:embed="rId6">
            <a:alphaModFix/>
          </a:blip>
          <a:stretch>
            <a:fillRect/>
          </a:stretch>
        </p:blipFill>
        <p:spPr>
          <a:xfrm>
            <a:off x="4571999" y="952550"/>
            <a:ext cx="4459576" cy="3553059"/>
          </a:xfrm>
          <a:prstGeom prst="rect">
            <a:avLst/>
          </a:prstGeom>
          <a:noFill/>
          <a:ln>
            <a:noFill/>
          </a:ln>
        </p:spPr>
      </p:pic>
      <p:sp>
        <p:nvSpPr>
          <p:cNvPr id="207" name="Google Shape;207;p23"/>
          <p:cNvSpPr txBox="1"/>
          <p:nvPr/>
        </p:nvSpPr>
        <p:spPr>
          <a:xfrm>
            <a:off x="5646750" y="4505600"/>
            <a:ext cx="2042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Montserrat"/>
                <a:ea typeface="Montserrat"/>
                <a:cs typeface="Montserrat"/>
                <a:sym typeface="Montserrat"/>
              </a:rPr>
              <a:t>With Null values set to average</a:t>
            </a:r>
            <a:endParaRPr sz="800">
              <a:solidFill>
                <a:srgbClr val="0000FF"/>
              </a:solidFill>
              <a:latin typeface="Montserrat"/>
              <a:ea typeface="Montserrat"/>
              <a:cs typeface="Montserrat"/>
              <a:sym typeface="Montserrat"/>
            </a:endParaRPr>
          </a:p>
        </p:txBody>
      </p:sp>
      <p:sp>
        <p:nvSpPr>
          <p:cNvPr id="208" name="Google Shape;208;p23"/>
          <p:cNvSpPr txBox="1"/>
          <p:nvPr/>
        </p:nvSpPr>
        <p:spPr>
          <a:xfrm>
            <a:off x="2254200" y="4440425"/>
            <a:ext cx="184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Montserrat"/>
                <a:ea typeface="Montserrat"/>
                <a:cs typeface="Montserrat"/>
                <a:sym typeface="Montserrat"/>
              </a:rPr>
              <a:t>With Null values set to Zero</a:t>
            </a:r>
            <a:endParaRPr sz="800">
              <a:solidFill>
                <a:srgbClr val="0000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Machine Learning- Random Forest Regressor</a:t>
            </a:r>
            <a:endParaRPr sz="1920">
              <a:latin typeface="Montserrat"/>
              <a:ea typeface="Montserrat"/>
              <a:cs typeface="Montserrat"/>
              <a:sym typeface="Montserrat"/>
            </a:endParaRPr>
          </a:p>
        </p:txBody>
      </p:sp>
      <p:pic>
        <p:nvPicPr>
          <p:cNvPr id="214" name="Google Shape;214;p24"/>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215" name="Google Shape;215;p24"/>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216" name="Google Shape;216;p24"/>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
        <p:nvSpPr>
          <p:cNvPr id="217" name="Google Shape;217;p24"/>
          <p:cNvSpPr txBox="1"/>
          <p:nvPr/>
        </p:nvSpPr>
        <p:spPr>
          <a:xfrm>
            <a:off x="5513400" y="3168075"/>
            <a:ext cx="2042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Montserrat"/>
                <a:ea typeface="Montserrat"/>
                <a:cs typeface="Montserrat"/>
                <a:sym typeface="Montserrat"/>
              </a:rPr>
              <a:t>With Null values set to average</a:t>
            </a:r>
            <a:endParaRPr sz="800">
              <a:solidFill>
                <a:srgbClr val="0000FF"/>
              </a:solidFill>
              <a:latin typeface="Montserrat"/>
              <a:ea typeface="Montserrat"/>
              <a:cs typeface="Montserrat"/>
              <a:sym typeface="Montserrat"/>
            </a:endParaRPr>
          </a:p>
        </p:txBody>
      </p:sp>
      <p:sp>
        <p:nvSpPr>
          <p:cNvPr id="218" name="Google Shape;218;p24"/>
          <p:cNvSpPr txBox="1"/>
          <p:nvPr/>
        </p:nvSpPr>
        <p:spPr>
          <a:xfrm>
            <a:off x="1194950" y="3168075"/>
            <a:ext cx="184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Montserrat"/>
                <a:ea typeface="Montserrat"/>
                <a:cs typeface="Montserrat"/>
                <a:sym typeface="Montserrat"/>
              </a:rPr>
              <a:t>With Null values set to Zero</a:t>
            </a:r>
            <a:endParaRPr sz="800">
              <a:solidFill>
                <a:srgbClr val="0000FF"/>
              </a:solidFill>
              <a:latin typeface="Montserrat"/>
              <a:ea typeface="Montserrat"/>
              <a:cs typeface="Montserrat"/>
              <a:sym typeface="Montserrat"/>
            </a:endParaRPr>
          </a:p>
        </p:txBody>
      </p:sp>
      <p:pic>
        <p:nvPicPr>
          <p:cNvPr id="219" name="Google Shape;219;p24"/>
          <p:cNvPicPr preferRelativeResize="0"/>
          <p:nvPr/>
        </p:nvPicPr>
        <p:blipFill>
          <a:blip r:embed="rId5">
            <a:alphaModFix/>
          </a:blip>
          <a:stretch>
            <a:fillRect/>
          </a:stretch>
        </p:blipFill>
        <p:spPr>
          <a:xfrm>
            <a:off x="632375" y="2087800"/>
            <a:ext cx="4222899" cy="1080275"/>
          </a:xfrm>
          <a:prstGeom prst="rect">
            <a:avLst/>
          </a:prstGeom>
          <a:noFill/>
          <a:ln>
            <a:noFill/>
          </a:ln>
        </p:spPr>
      </p:pic>
      <p:pic>
        <p:nvPicPr>
          <p:cNvPr id="220" name="Google Shape;220;p24"/>
          <p:cNvPicPr preferRelativeResize="0"/>
          <p:nvPr/>
        </p:nvPicPr>
        <p:blipFill>
          <a:blip r:embed="rId6">
            <a:alphaModFix/>
          </a:blip>
          <a:stretch>
            <a:fillRect/>
          </a:stretch>
        </p:blipFill>
        <p:spPr>
          <a:xfrm>
            <a:off x="5022074" y="2013325"/>
            <a:ext cx="4489426" cy="111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Machine Learning - Random Forest Regressor</a:t>
            </a:r>
            <a:endParaRPr sz="1920">
              <a:latin typeface="Montserrat"/>
              <a:ea typeface="Montserrat"/>
              <a:cs typeface="Montserrat"/>
              <a:sym typeface="Montserrat"/>
            </a:endParaRPr>
          </a:p>
        </p:txBody>
      </p:sp>
      <p:pic>
        <p:nvPicPr>
          <p:cNvPr id="226" name="Google Shape;226;p25"/>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227" name="Google Shape;227;p25"/>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228" name="Google Shape;228;p25"/>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
        <p:nvSpPr>
          <p:cNvPr id="229" name="Google Shape;229;p25"/>
          <p:cNvSpPr txBox="1"/>
          <p:nvPr/>
        </p:nvSpPr>
        <p:spPr>
          <a:xfrm>
            <a:off x="5646750" y="4505600"/>
            <a:ext cx="204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rPr>
              <a:t>With Null values set to average</a:t>
            </a:r>
            <a:endParaRPr sz="1000">
              <a:solidFill>
                <a:srgbClr val="0000FF"/>
              </a:solidFill>
            </a:endParaRPr>
          </a:p>
        </p:txBody>
      </p:sp>
      <p:sp>
        <p:nvSpPr>
          <p:cNvPr id="230" name="Google Shape;230;p25"/>
          <p:cNvSpPr txBox="1"/>
          <p:nvPr/>
        </p:nvSpPr>
        <p:spPr>
          <a:xfrm>
            <a:off x="2254200" y="4440425"/>
            <a:ext cx="18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rPr>
              <a:t>With Null values set to Zero</a:t>
            </a:r>
            <a:endParaRPr sz="1000">
              <a:solidFill>
                <a:srgbClr val="0000FF"/>
              </a:solidFill>
            </a:endParaRPr>
          </a:p>
        </p:txBody>
      </p:sp>
      <p:pic>
        <p:nvPicPr>
          <p:cNvPr id="231" name="Google Shape;231;p25"/>
          <p:cNvPicPr preferRelativeResize="0"/>
          <p:nvPr/>
        </p:nvPicPr>
        <p:blipFill>
          <a:blip r:embed="rId5">
            <a:alphaModFix/>
          </a:blip>
          <a:stretch>
            <a:fillRect/>
          </a:stretch>
        </p:blipFill>
        <p:spPr>
          <a:xfrm>
            <a:off x="472375" y="1364475"/>
            <a:ext cx="3822870" cy="3075950"/>
          </a:xfrm>
          <a:prstGeom prst="rect">
            <a:avLst/>
          </a:prstGeom>
          <a:noFill/>
          <a:ln>
            <a:noFill/>
          </a:ln>
        </p:spPr>
      </p:pic>
      <p:pic>
        <p:nvPicPr>
          <p:cNvPr id="232" name="Google Shape;232;p25"/>
          <p:cNvPicPr preferRelativeResize="0"/>
          <p:nvPr/>
        </p:nvPicPr>
        <p:blipFill>
          <a:blip r:embed="rId6">
            <a:alphaModFix/>
          </a:blip>
          <a:stretch>
            <a:fillRect/>
          </a:stretch>
        </p:blipFill>
        <p:spPr>
          <a:xfrm>
            <a:off x="4396120" y="1783825"/>
            <a:ext cx="4543955" cy="20676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Machine Learning - Random Forest Regressor</a:t>
            </a:r>
            <a:endParaRPr sz="1920">
              <a:latin typeface="Montserrat"/>
              <a:ea typeface="Montserrat"/>
              <a:cs typeface="Montserrat"/>
              <a:sym typeface="Montserrat"/>
            </a:endParaRPr>
          </a:p>
        </p:txBody>
      </p:sp>
      <p:pic>
        <p:nvPicPr>
          <p:cNvPr id="238" name="Google Shape;238;p26"/>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239" name="Google Shape;239;p26"/>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240" name="Google Shape;240;p26"/>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
        <p:nvSpPr>
          <p:cNvPr id="241" name="Google Shape;241;p26"/>
          <p:cNvSpPr txBox="1"/>
          <p:nvPr/>
        </p:nvSpPr>
        <p:spPr>
          <a:xfrm>
            <a:off x="6437325" y="4218950"/>
            <a:ext cx="1993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Montserrat"/>
                <a:ea typeface="Montserrat"/>
                <a:cs typeface="Montserrat"/>
                <a:sym typeface="Montserrat"/>
              </a:rPr>
              <a:t>With Null values set to average</a:t>
            </a:r>
            <a:endParaRPr sz="800">
              <a:solidFill>
                <a:srgbClr val="0000FF"/>
              </a:solidFill>
              <a:latin typeface="Montserrat"/>
              <a:ea typeface="Montserrat"/>
              <a:cs typeface="Montserrat"/>
              <a:sym typeface="Montserrat"/>
            </a:endParaRPr>
          </a:p>
        </p:txBody>
      </p:sp>
      <p:sp>
        <p:nvSpPr>
          <p:cNvPr id="242" name="Google Shape;242;p26"/>
          <p:cNvSpPr txBox="1"/>
          <p:nvPr/>
        </p:nvSpPr>
        <p:spPr>
          <a:xfrm>
            <a:off x="1997025" y="4218950"/>
            <a:ext cx="161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Montserrat"/>
                <a:ea typeface="Montserrat"/>
                <a:cs typeface="Montserrat"/>
                <a:sym typeface="Montserrat"/>
              </a:rPr>
              <a:t>With Null values set to Zero</a:t>
            </a:r>
            <a:endParaRPr sz="800">
              <a:solidFill>
                <a:srgbClr val="0000FF"/>
              </a:solidFill>
              <a:latin typeface="Montserrat"/>
              <a:ea typeface="Montserrat"/>
              <a:cs typeface="Montserrat"/>
              <a:sym typeface="Montserrat"/>
            </a:endParaRPr>
          </a:p>
        </p:txBody>
      </p:sp>
      <p:pic>
        <p:nvPicPr>
          <p:cNvPr id="243" name="Google Shape;243;p26"/>
          <p:cNvPicPr preferRelativeResize="0"/>
          <p:nvPr/>
        </p:nvPicPr>
        <p:blipFill>
          <a:blip r:embed="rId5">
            <a:alphaModFix/>
          </a:blip>
          <a:stretch>
            <a:fillRect/>
          </a:stretch>
        </p:blipFill>
        <p:spPr>
          <a:xfrm>
            <a:off x="4396120" y="1727825"/>
            <a:ext cx="4543955" cy="2067685"/>
          </a:xfrm>
          <a:prstGeom prst="rect">
            <a:avLst/>
          </a:prstGeom>
          <a:noFill/>
          <a:ln>
            <a:noFill/>
          </a:ln>
        </p:spPr>
      </p:pic>
      <p:pic>
        <p:nvPicPr>
          <p:cNvPr id="244" name="Google Shape;244;p26"/>
          <p:cNvPicPr preferRelativeResize="0"/>
          <p:nvPr/>
        </p:nvPicPr>
        <p:blipFill>
          <a:blip r:embed="rId6">
            <a:alphaModFix/>
          </a:blip>
          <a:stretch>
            <a:fillRect/>
          </a:stretch>
        </p:blipFill>
        <p:spPr>
          <a:xfrm>
            <a:off x="256375" y="1458075"/>
            <a:ext cx="4174846" cy="27608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1562"/>
              <a:buNone/>
            </a:pPr>
            <a:r>
              <a:rPr lang="en" sz="1920">
                <a:latin typeface="Montserrat"/>
                <a:ea typeface="Montserrat"/>
                <a:cs typeface="Montserrat"/>
                <a:sym typeface="Montserrat"/>
              </a:rPr>
              <a:t>Dashboard </a:t>
            </a:r>
            <a:endParaRPr sz="1920">
              <a:latin typeface="Montserrat"/>
              <a:ea typeface="Montserrat"/>
              <a:cs typeface="Montserrat"/>
              <a:sym typeface="Montserrat"/>
            </a:endParaRPr>
          </a:p>
          <a:p>
            <a:pPr indent="0" lvl="0" marL="0" rtl="0" algn="l">
              <a:spcBef>
                <a:spcPts val="0"/>
              </a:spcBef>
              <a:spcAft>
                <a:spcPts val="0"/>
              </a:spcAft>
              <a:buSzPct val="78989"/>
              <a:buNone/>
            </a:pPr>
            <a:r>
              <a:rPr lang="en" sz="1253">
                <a:latin typeface="Montserrat"/>
                <a:ea typeface="Montserrat"/>
                <a:cs typeface="Montserrat"/>
                <a:sym typeface="Montserrat"/>
              </a:rPr>
              <a:t>Alcohol Consumption</a:t>
            </a:r>
            <a:endParaRPr sz="1253">
              <a:latin typeface="Montserrat"/>
              <a:ea typeface="Montserrat"/>
              <a:cs typeface="Montserrat"/>
              <a:sym typeface="Montserrat"/>
            </a:endParaRPr>
          </a:p>
        </p:txBody>
      </p:sp>
      <p:pic>
        <p:nvPicPr>
          <p:cNvPr id="250" name="Google Shape;250;p27"/>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251" name="Google Shape;251;p27"/>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252" name="Google Shape;252;p27"/>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pic>
        <p:nvPicPr>
          <p:cNvPr id="253" name="Google Shape;253;p27">
            <a:hlinkClick r:id="rId5"/>
          </p:cNvPr>
          <p:cNvPicPr preferRelativeResize="0"/>
          <p:nvPr/>
        </p:nvPicPr>
        <p:blipFill>
          <a:blip r:embed="rId6">
            <a:alphaModFix/>
          </a:blip>
          <a:stretch>
            <a:fillRect/>
          </a:stretch>
        </p:blipFill>
        <p:spPr>
          <a:xfrm>
            <a:off x="2082275" y="445025"/>
            <a:ext cx="6785818" cy="4105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7" name="Shape 257"/>
        <p:cNvGrpSpPr/>
        <p:nvPr/>
      </p:nvGrpSpPr>
      <p:grpSpPr>
        <a:xfrm>
          <a:off x="0" y="0"/>
          <a:ext cx="0" cy="0"/>
          <a:chOff x="0" y="0"/>
          <a:chExt cx="0" cy="0"/>
        </a:xfrm>
      </p:grpSpPr>
      <p:pic>
        <p:nvPicPr>
          <p:cNvPr id="258" name="Google Shape;258;p28"/>
          <p:cNvPicPr preferRelativeResize="0"/>
          <p:nvPr/>
        </p:nvPicPr>
        <p:blipFill rotWithShape="1">
          <a:blip r:embed="rId3">
            <a:alphaModFix amt="49000"/>
          </a:blip>
          <a:srcRect b="35786" l="1114" r="1153" t="22870"/>
          <a:stretch/>
        </p:blipFill>
        <p:spPr>
          <a:xfrm>
            <a:off x="0" y="0"/>
            <a:ext cx="9144001" cy="5143501"/>
          </a:xfrm>
          <a:prstGeom prst="rect">
            <a:avLst/>
          </a:prstGeom>
          <a:noFill/>
          <a:ln>
            <a:noFill/>
          </a:ln>
        </p:spPr>
      </p:pic>
      <p:sp>
        <p:nvSpPr>
          <p:cNvPr id="259" name="Google Shape;259;p28"/>
          <p:cNvSpPr txBox="1"/>
          <p:nvPr>
            <p:ph type="title"/>
          </p:nvPr>
        </p:nvSpPr>
        <p:spPr>
          <a:xfrm>
            <a:off x="311700" y="1301350"/>
            <a:ext cx="8520600" cy="272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820">
                <a:solidFill>
                  <a:schemeClr val="lt1"/>
                </a:solidFill>
                <a:latin typeface="Montserrat"/>
                <a:ea typeface="Montserrat"/>
                <a:cs typeface="Montserrat"/>
                <a:sym typeface="Montserrat"/>
              </a:rPr>
              <a:t>Is there a correlation between suicide risk and socio-economic status and/or health data?</a:t>
            </a:r>
            <a:endParaRPr b="1" sz="182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t/>
            </a:r>
            <a:endParaRPr b="1" sz="182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rPr b="1" lang="en" sz="1820">
                <a:solidFill>
                  <a:schemeClr val="lt1"/>
                </a:solidFill>
                <a:latin typeface="Montserrat"/>
                <a:ea typeface="Montserrat"/>
                <a:cs typeface="Montserrat"/>
                <a:sym typeface="Montserrat"/>
              </a:rPr>
              <a:t>What are the most significant factors that impact suicide rate?</a:t>
            </a:r>
            <a:endParaRPr b="1" sz="182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t/>
            </a:r>
            <a:endParaRPr b="1" sz="182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rPr b="1" lang="en" sz="1820">
                <a:solidFill>
                  <a:schemeClr val="lt1"/>
                </a:solidFill>
                <a:latin typeface="Montserrat"/>
                <a:ea typeface="Montserrat"/>
                <a:cs typeface="Montserrat"/>
                <a:sym typeface="Montserrat"/>
              </a:rPr>
              <a:t>Which machine learning model has a better accuracy for predicting suicide rate?</a:t>
            </a:r>
            <a:endParaRPr b="1" sz="182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t/>
            </a:r>
            <a:endParaRPr sz="182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SzPts val="990"/>
              <a:buNone/>
            </a:pPr>
            <a:r>
              <a:t/>
            </a:r>
            <a:endParaRPr sz="3220">
              <a:solidFill>
                <a:schemeClr val="lt1"/>
              </a:solidFill>
              <a:latin typeface="Montserrat Medium"/>
              <a:ea typeface="Montserrat Medium"/>
              <a:cs typeface="Montserrat Medium"/>
              <a:sym typeface="Montserrat Medium"/>
            </a:endParaRPr>
          </a:p>
        </p:txBody>
      </p:sp>
      <p:pic>
        <p:nvPicPr>
          <p:cNvPr id="260" name="Google Shape;260;p28"/>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261" name="Google Shape;261;p28"/>
          <p:cNvSpPr txBox="1"/>
          <p:nvPr/>
        </p:nvSpPr>
        <p:spPr>
          <a:xfrm>
            <a:off x="1109575" y="4398475"/>
            <a:ext cx="1728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1"/>
                </a:solidFill>
                <a:latin typeface="Montserrat Light"/>
                <a:ea typeface="Montserrat Light"/>
                <a:cs typeface="Montserrat Light"/>
                <a:sym typeface="Montserrat Light"/>
              </a:rPr>
              <a:t>| </a:t>
            </a:r>
            <a:r>
              <a:rPr lang="en">
                <a:solidFill>
                  <a:schemeClr val="lt1"/>
                </a:solidFill>
                <a:latin typeface="Montserrat Light"/>
                <a:ea typeface="Montserrat Light"/>
                <a:cs typeface="Montserrat Light"/>
                <a:sym typeface="Montserrat Light"/>
              </a:rPr>
              <a:t>Group 8</a:t>
            </a:r>
            <a:endParaRPr sz="2700">
              <a:solidFill>
                <a:schemeClr val="lt1"/>
              </a:solidFill>
              <a:latin typeface="Montserrat Light"/>
              <a:ea typeface="Montserrat Light"/>
              <a:cs typeface="Montserrat Light"/>
              <a:sym typeface="Montserrat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9"/>
          <p:cNvPicPr preferRelativeResize="0"/>
          <p:nvPr/>
        </p:nvPicPr>
        <p:blipFill rotWithShape="1">
          <a:blip r:embed="rId4">
            <a:alphaModFix/>
          </a:blip>
          <a:srcRect b="0" l="0" r="39039" t="0"/>
          <a:stretch/>
        </p:blipFill>
        <p:spPr>
          <a:xfrm>
            <a:off x="4321900" y="0"/>
            <a:ext cx="4822098" cy="5143501"/>
          </a:xfrm>
          <a:prstGeom prst="rect">
            <a:avLst/>
          </a:prstGeom>
          <a:noFill/>
          <a:ln>
            <a:noFill/>
          </a:ln>
        </p:spPr>
      </p:pic>
      <p:sp>
        <p:nvSpPr>
          <p:cNvPr id="267" name="Google Shape;267;p29"/>
          <p:cNvSpPr txBox="1"/>
          <p:nvPr/>
        </p:nvSpPr>
        <p:spPr>
          <a:xfrm>
            <a:off x="587800" y="1826025"/>
            <a:ext cx="3734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Increase taxes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Restricting availability of alcohol</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Providing education and social support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Restrictions on alcohol advertisement</a:t>
            </a:r>
            <a:endParaRPr>
              <a:latin typeface="Montserrat"/>
              <a:ea typeface="Montserrat"/>
              <a:cs typeface="Montserrat"/>
              <a:sym typeface="Montserrat"/>
            </a:endParaRPr>
          </a:p>
          <a:p>
            <a:pPr indent="0" lvl="0" marL="0" rtl="0" algn="l">
              <a:spcBef>
                <a:spcPts val="0"/>
              </a:spcBef>
              <a:spcAft>
                <a:spcPts val="0"/>
              </a:spcAft>
              <a:buNone/>
            </a:pPr>
            <a:r>
              <a:t/>
            </a:r>
            <a:endParaRPr/>
          </a:p>
        </p:txBody>
      </p:sp>
      <p:sp>
        <p:nvSpPr>
          <p:cNvPr id="268" name="Google Shape;268;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Prevention Plan </a:t>
            </a:r>
            <a:endParaRPr sz="1920">
              <a:latin typeface="Montserrat"/>
              <a:ea typeface="Montserrat"/>
              <a:cs typeface="Montserrat"/>
              <a:sym typeface="Montserrat"/>
            </a:endParaRPr>
          </a:p>
        </p:txBody>
      </p:sp>
      <p:pic>
        <p:nvPicPr>
          <p:cNvPr id="269" name="Google Shape;269;p29"/>
          <p:cNvPicPr preferRelativeResize="0"/>
          <p:nvPr/>
        </p:nvPicPr>
        <p:blipFill>
          <a:blip r:embed="rId5">
            <a:alphaModFix/>
          </a:blip>
          <a:stretch>
            <a:fillRect/>
          </a:stretch>
        </p:blipFill>
        <p:spPr>
          <a:xfrm>
            <a:off x="311698" y="4550288"/>
            <a:ext cx="1141352" cy="356675"/>
          </a:xfrm>
          <a:prstGeom prst="rect">
            <a:avLst/>
          </a:prstGeom>
          <a:noFill/>
          <a:ln>
            <a:noFill/>
          </a:ln>
        </p:spPr>
      </p:pic>
      <p:sp>
        <p:nvSpPr>
          <p:cNvPr id="270" name="Google Shape;270;p29"/>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271" name="Google Shape;271;p29"/>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
        <p:nvSpPr>
          <p:cNvPr id="272" name="Google Shape;272;p29"/>
          <p:cNvSpPr txBox="1"/>
          <p:nvPr>
            <p:ph type="title"/>
          </p:nvPr>
        </p:nvSpPr>
        <p:spPr>
          <a:xfrm>
            <a:off x="740200" y="1320250"/>
            <a:ext cx="26259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478">
                <a:latin typeface="Montserrat SemiBold"/>
                <a:ea typeface="Montserrat SemiBold"/>
                <a:cs typeface="Montserrat SemiBold"/>
                <a:sym typeface="Montserrat SemiBold"/>
              </a:rPr>
              <a:t>Alcohol Consumption</a:t>
            </a:r>
            <a:endParaRPr sz="1478">
              <a:latin typeface="Montserrat SemiBold"/>
              <a:ea typeface="Montserrat SemiBold"/>
              <a:cs typeface="Montserrat SemiBold"/>
              <a:sym typeface="Montserrat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0"/>
          <p:cNvPicPr preferRelativeResize="0"/>
          <p:nvPr/>
        </p:nvPicPr>
        <p:blipFill rotWithShape="1">
          <a:blip r:embed="rId4">
            <a:alphaModFix/>
          </a:blip>
          <a:srcRect b="0" l="39039" r="0" t="0"/>
          <a:stretch/>
        </p:blipFill>
        <p:spPr>
          <a:xfrm>
            <a:off x="0" y="0"/>
            <a:ext cx="4822098" cy="5143501"/>
          </a:xfrm>
          <a:prstGeom prst="rect">
            <a:avLst/>
          </a:prstGeom>
          <a:noFill/>
          <a:ln>
            <a:noFill/>
          </a:ln>
        </p:spPr>
      </p:pic>
      <p:sp>
        <p:nvSpPr>
          <p:cNvPr id="278" name="Google Shape;278;p30"/>
          <p:cNvSpPr txBox="1"/>
          <p:nvPr>
            <p:ph type="title"/>
          </p:nvPr>
        </p:nvSpPr>
        <p:spPr>
          <a:xfrm>
            <a:off x="4904150" y="445025"/>
            <a:ext cx="3007500" cy="5727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SzPts val="990"/>
              <a:buNone/>
            </a:pPr>
            <a:r>
              <a:rPr lang="en" sz="1920">
                <a:latin typeface="Montserrat"/>
                <a:ea typeface="Montserrat"/>
                <a:cs typeface="Montserrat"/>
                <a:sym typeface="Montserrat"/>
              </a:rPr>
              <a:t>Prevention Plan </a:t>
            </a:r>
            <a:endParaRPr sz="1920">
              <a:latin typeface="Montserrat"/>
              <a:ea typeface="Montserrat"/>
              <a:cs typeface="Montserrat"/>
              <a:sym typeface="Montserrat"/>
            </a:endParaRPr>
          </a:p>
        </p:txBody>
      </p:sp>
      <p:pic>
        <p:nvPicPr>
          <p:cNvPr id="279" name="Google Shape;279;p30"/>
          <p:cNvPicPr preferRelativeResize="0"/>
          <p:nvPr/>
        </p:nvPicPr>
        <p:blipFill>
          <a:blip r:embed="rId5">
            <a:alphaModFix/>
          </a:blip>
          <a:stretch>
            <a:fillRect/>
          </a:stretch>
        </p:blipFill>
        <p:spPr>
          <a:xfrm>
            <a:off x="6658232" y="4550288"/>
            <a:ext cx="1141352" cy="356675"/>
          </a:xfrm>
          <a:prstGeom prst="rect">
            <a:avLst/>
          </a:prstGeom>
          <a:noFill/>
          <a:ln>
            <a:noFill/>
          </a:ln>
        </p:spPr>
      </p:pic>
      <p:sp>
        <p:nvSpPr>
          <p:cNvPr id="280" name="Google Shape;280;p30"/>
          <p:cNvSpPr txBox="1"/>
          <p:nvPr/>
        </p:nvSpPr>
        <p:spPr>
          <a:xfrm>
            <a:off x="7456109"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281" name="Google Shape;281;p30"/>
          <p:cNvSpPr txBox="1"/>
          <p:nvPr/>
        </p:nvSpPr>
        <p:spPr>
          <a:xfrm>
            <a:off x="7730634"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
        <p:nvSpPr>
          <p:cNvPr id="282" name="Google Shape;282;p30"/>
          <p:cNvSpPr txBox="1"/>
          <p:nvPr/>
        </p:nvSpPr>
        <p:spPr>
          <a:xfrm>
            <a:off x="5167350" y="1826025"/>
            <a:ext cx="3007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Foster positive relationships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Open conversation environment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Flexible working hours </a:t>
            </a:r>
            <a:endParaRPr>
              <a:latin typeface="Montserrat"/>
              <a:ea typeface="Montserrat"/>
              <a:cs typeface="Montserrat"/>
              <a:sym typeface="Montserrat"/>
            </a:endParaRPr>
          </a:p>
        </p:txBody>
      </p:sp>
      <p:sp>
        <p:nvSpPr>
          <p:cNvPr id="283" name="Google Shape;283;p30"/>
          <p:cNvSpPr txBox="1"/>
          <p:nvPr>
            <p:ph type="title"/>
          </p:nvPr>
        </p:nvSpPr>
        <p:spPr>
          <a:xfrm>
            <a:off x="5243550" y="1450200"/>
            <a:ext cx="1318500" cy="3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450">
                <a:latin typeface="Montserrat SemiBold"/>
                <a:ea typeface="Montserrat SemiBold"/>
                <a:cs typeface="Montserrat SemiBold"/>
                <a:sym typeface="Montserrat SemiBold"/>
              </a:rPr>
              <a:t>Work Hour </a:t>
            </a:r>
            <a:endParaRPr sz="1450">
              <a:latin typeface="Montserrat SemiBold"/>
              <a:ea typeface="Montserrat SemiBold"/>
              <a:cs typeface="Montserrat SemiBold"/>
              <a:sym typeface="Montserrat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1"/>
          <p:cNvPicPr preferRelativeResize="0"/>
          <p:nvPr/>
        </p:nvPicPr>
        <p:blipFill>
          <a:blip r:embed="rId4">
            <a:alphaModFix/>
          </a:blip>
          <a:stretch>
            <a:fillRect/>
          </a:stretch>
        </p:blipFill>
        <p:spPr>
          <a:xfrm>
            <a:off x="0" y="0"/>
            <a:ext cx="9144000" cy="5143500"/>
          </a:xfrm>
          <a:prstGeom prst="rect">
            <a:avLst/>
          </a:prstGeom>
          <a:noFill/>
          <a:ln>
            <a:noFill/>
          </a:ln>
        </p:spPr>
      </p:pic>
      <p:sp>
        <p:nvSpPr>
          <p:cNvPr id="289" name="Google Shape;289;p31"/>
          <p:cNvSpPr txBox="1"/>
          <p:nvPr>
            <p:ph type="title"/>
          </p:nvPr>
        </p:nvSpPr>
        <p:spPr>
          <a:xfrm>
            <a:off x="242575" y="375925"/>
            <a:ext cx="2828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solidFill>
                  <a:schemeClr val="lt1"/>
                </a:solidFill>
                <a:latin typeface="Montserrat"/>
                <a:ea typeface="Montserrat"/>
                <a:cs typeface="Montserrat"/>
                <a:sym typeface="Montserrat"/>
              </a:rPr>
              <a:t>Key Suicide Points</a:t>
            </a:r>
            <a:endParaRPr sz="1920">
              <a:solidFill>
                <a:schemeClr val="lt1"/>
              </a:solidFill>
              <a:latin typeface="Montserrat"/>
              <a:ea typeface="Montserrat"/>
              <a:cs typeface="Montserrat"/>
              <a:sym typeface="Montserrat"/>
            </a:endParaRPr>
          </a:p>
        </p:txBody>
      </p:sp>
      <p:sp>
        <p:nvSpPr>
          <p:cNvPr id="290" name="Google Shape;290;p31"/>
          <p:cNvSpPr txBox="1"/>
          <p:nvPr>
            <p:ph idx="1" type="body"/>
          </p:nvPr>
        </p:nvSpPr>
        <p:spPr>
          <a:xfrm>
            <a:off x="894150" y="1715100"/>
            <a:ext cx="7251600" cy="1713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Font typeface="Montserrat Medium"/>
              <a:buChar char="●"/>
            </a:pPr>
            <a:r>
              <a:rPr lang="en" sz="1400">
                <a:solidFill>
                  <a:schemeClr val="lt1"/>
                </a:solidFill>
                <a:latin typeface="Montserrat Medium"/>
                <a:ea typeface="Montserrat Medium"/>
                <a:cs typeface="Montserrat Medium"/>
                <a:sym typeface="Montserrat Medium"/>
              </a:rPr>
              <a:t>In our model, Lithuania presented the highest risk of suicide out of the countries we looked at </a:t>
            </a:r>
            <a:endParaRPr sz="1400">
              <a:solidFill>
                <a:schemeClr val="lt1"/>
              </a:solidFill>
              <a:latin typeface="Montserrat Medium"/>
              <a:ea typeface="Montserrat Medium"/>
              <a:cs typeface="Montserrat Medium"/>
              <a:sym typeface="Montserrat Medium"/>
            </a:endParaRPr>
          </a:p>
          <a:p>
            <a:pPr indent="-317500" lvl="0" marL="457200" rtl="0" algn="l">
              <a:spcBef>
                <a:spcPts val="0"/>
              </a:spcBef>
              <a:spcAft>
                <a:spcPts val="0"/>
              </a:spcAft>
              <a:buClr>
                <a:schemeClr val="lt1"/>
              </a:buClr>
              <a:buSzPts val="1400"/>
              <a:buFont typeface="Montserrat Medium"/>
              <a:buChar char="●"/>
            </a:pPr>
            <a:r>
              <a:rPr lang="en" sz="1400">
                <a:solidFill>
                  <a:schemeClr val="lt1"/>
                </a:solidFill>
                <a:latin typeface="Montserrat Medium"/>
                <a:ea typeface="Montserrat Medium"/>
                <a:cs typeface="Montserrat Medium"/>
                <a:sym typeface="Montserrat Medium"/>
              </a:rPr>
              <a:t>Alcohol showed to have a strong correlation with suicide rates </a:t>
            </a:r>
            <a:endParaRPr sz="1400">
              <a:solidFill>
                <a:schemeClr val="lt1"/>
              </a:solidFill>
              <a:latin typeface="Montserrat Medium"/>
              <a:ea typeface="Montserrat Medium"/>
              <a:cs typeface="Montserrat Medium"/>
              <a:sym typeface="Montserrat Medium"/>
            </a:endParaRPr>
          </a:p>
          <a:p>
            <a:pPr indent="-317500" lvl="0" marL="457200" rtl="0" algn="l">
              <a:spcBef>
                <a:spcPts val="0"/>
              </a:spcBef>
              <a:spcAft>
                <a:spcPts val="0"/>
              </a:spcAft>
              <a:buClr>
                <a:schemeClr val="lt1"/>
              </a:buClr>
              <a:buSzPts val="1400"/>
              <a:buFont typeface="Montserrat Medium"/>
              <a:buChar char="●"/>
            </a:pPr>
            <a:r>
              <a:rPr lang="en" sz="1400">
                <a:solidFill>
                  <a:schemeClr val="lt1"/>
                </a:solidFill>
                <a:latin typeface="Montserrat Medium"/>
                <a:ea typeface="Montserrat Medium"/>
                <a:cs typeface="Montserrat Medium"/>
                <a:sym typeface="Montserrat Medium"/>
              </a:rPr>
              <a:t>Men had higher suicide numbers compared to women </a:t>
            </a:r>
            <a:endParaRPr sz="1400">
              <a:solidFill>
                <a:schemeClr val="lt1"/>
              </a:solidFill>
              <a:latin typeface="Montserrat Medium"/>
              <a:ea typeface="Montserrat Medium"/>
              <a:cs typeface="Montserrat Medium"/>
              <a:sym typeface="Montserrat Medium"/>
            </a:endParaRPr>
          </a:p>
          <a:p>
            <a:pPr indent="-317500" lvl="0" marL="457200" rtl="0" algn="l">
              <a:spcBef>
                <a:spcPts val="0"/>
              </a:spcBef>
              <a:spcAft>
                <a:spcPts val="0"/>
              </a:spcAft>
              <a:buClr>
                <a:schemeClr val="lt1"/>
              </a:buClr>
              <a:buSzPts val="1400"/>
              <a:buFont typeface="Montserrat Medium"/>
              <a:buChar char="●"/>
            </a:pPr>
            <a:r>
              <a:rPr lang="en" sz="1400">
                <a:solidFill>
                  <a:schemeClr val="lt1"/>
                </a:solidFill>
                <a:latin typeface="Montserrat Medium"/>
                <a:ea typeface="Montserrat Medium"/>
                <a:cs typeface="Montserrat Medium"/>
                <a:sym typeface="Montserrat Medium"/>
              </a:rPr>
              <a:t>One factor cannot determine the impact suicide has on communities</a:t>
            </a:r>
            <a:endParaRPr sz="14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body"/>
          </p:nvPr>
        </p:nvSpPr>
        <p:spPr>
          <a:xfrm>
            <a:off x="311700" y="887875"/>
            <a:ext cx="8520600" cy="2902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055">
                <a:latin typeface="Montserrat"/>
                <a:ea typeface="Montserrat"/>
                <a:cs typeface="Montserrat"/>
                <a:sym typeface="Montserrat"/>
              </a:rPr>
              <a:t>01 Chapter/ Introduction</a:t>
            </a:r>
            <a:endParaRPr sz="1055">
              <a:latin typeface="Montserrat"/>
              <a:ea typeface="Montserrat"/>
              <a:cs typeface="Montserrat"/>
              <a:sym typeface="Montserrat"/>
            </a:endParaRPr>
          </a:p>
          <a:p>
            <a:pPr indent="0" lvl="0" marL="0" rtl="0" algn="l">
              <a:lnSpc>
                <a:spcPct val="95000"/>
              </a:lnSpc>
              <a:spcBef>
                <a:spcPts val="1200"/>
              </a:spcBef>
              <a:spcAft>
                <a:spcPts val="0"/>
              </a:spcAft>
              <a:buSzPts val="523"/>
              <a:buNone/>
            </a:pPr>
            <a:r>
              <a:rPr lang="en" sz="1055">
                <a:latin typeface="Montserrat"/>
                <a:ea typeface="Montserrat"/>
                <a:cs typeface="Montserrat"/>
                <a:sym typeface="Montserrat"/>
              </a:rPr>
              <a:t>02 Chapter/ Reasons</a:t>
            </a:r>
            <a:endParaRPr sz="1055">
              <a:latin typeface="Montserrat"/>
              <a:ea typeface="Montserrat"/>
              <a:cs typeface="Montserrat"/>
              <a:sym typeface="Montserrat"/>
            </a:endParaRPr>
          </a:p>
          <a:p>
            <a:pPr indent="0" lvl="0" marL="0" rtl="0" algn="l">
              <a:lnSpc>
                <a:spcPct val="95000"/>
              </a:lnSpc>
              <a:spcBef>
                <a:spcPts val="1200"/>
              </a:spcBef>
              <a:spcAft>
                <a:spcPts val="0"/>
              </a:spcAft>
              <a:buSzPts val="523"/>
              <a:buNone/>
            </a:pPr>
            <a:r>
              <a:rPr lang="en" sz="1055">
                <a:latin typeface="Montserrat"/>
                <a:ea typeface="Montserrat"/>
                <a:cs typeface="Montserrat"/>
                <a:sym typeface="Montserrat"/>
              </a:rPr>
              <a:t>03 Chapter/ Questions</a:t>
            </a:r>
            <a:endParaRPr sz="1055">
              <a:latin typeface="Montserrat"/>
              <a:ea typeface="Montserrat"/>
              <a:cs typeface="Montserrat"/>
              <a:sym typeface="Montserrat"/>
            </a:endParaRPr>
          </a:p>
          <a:p>
            <a:pPr indent="0" lvl="0" marL="0" rtl="0" algn="l">
              <a:lnSpc>
                <a:spcPct val="95000"/>
              </a:lnSpc>
              <a:spcBef>
                <a:spcPts val="1200"/>
              </a:spcBef>
              <a:spcAft>
                <a:spcPts val="0"/>
              </a:spcAft>
              <a:buSzPts val="523"/>
              <a:buNone/>
            </a:pPr>
            <a:r>
              <a:rPr lang="en" sz="1055">
                <a:latin typeface="Montserrat"/>
                <a:ea typeface="Montserrat"/>
                <a:cs typeface="Montserrat"/>
                <a:sym typeface="Montserrat"/>
              </a:rPr>
              <a:t>04 Chapter/ </a:t>
            </a:r>
            <a:r>
              <a:rPr lang="en" sz="1055">
                <a:latin typeface="Montserrat"/>
                <a:ea typeface="Montserrat"/>
                <a:cs typeface="Montserrat"/>
                <a:sym typeface="Montserrat"/>
              </a:rPr>
              <a:t>Data description </a:t>
            </a:r>
            <a:endParaRPr sz="1055">
              <a:latin typeface="Montserrat"/>
              <a:ea typeface="Montserrat"/>
              <a:cs typeface="Montserrat"/>
              <a:sym typeface="Montserrat"/>
            </a:endParaRPr>
          </a:p>
          <a:p>
            <a:pPr indent="0" lvl="0" marL="0" rtl="0" algn="l">
              <a:lnSpc>
                <a:spcPct val="95000"/>
              </a:lnSpc>
              <a:spcBef>
                <a:spcPts val="1200"/>
              </a:spcBef>
              <a:spcAft>
                <a:spcPts val="0"/>
              </a:spcAft>
              <a:buSzPts val="523"/>
              <a:buNone/>
            </a:pPr>
            <a:r>
              <a:rPr lang="en" sz="1055">
                <a:latin typeface="Montserrat"/>
                <a:ea typeface="Montserrat"/>
                <a:cs typeface="Montserrat"/>
                <a:sym typeface="Montserrat"/>
              </a:rPr>
              <a:t>05 Chapter/ </a:t>
            </a:r>
            <a:r>
              <a:rPr lang="en" sz="1055">
                <a:latin typeface="Montserrat"/>
                <a:ea typeface="Montserrat"/>
                <a:cs typeface="Montserrat"/>
                <a:sym typeface="Montserrat"/>
              </a:rPr>
              <a:t>Data Exploratory </a:t>
            </a:r>
            <a:endParaRPr sz="1055">
              <a:latin typeface="Montserrat"/>
              <a:ea typeface="Montserrat"/>
              <a:cs typeface="Montserrat"/>
              <a:sym typeface="Montserrat"/>
            </a:endParaRPr>
          </a:p>
          <a:p>
            <a:pPr indent="0" lvl="0" marL="0" rtl="0" algn="l">
              <a:lnSpc>
                <a:spcPct val="95000"/>
              </a:lnSpc>
              <a:spcBef>
                <a:spcPts val="1200"/>
              </a:spcBef>
              <a:spcAft>
                <a:spcPts val="0"/>
              </a:spcAft>
              <a:buSzPts val="523"/>
              <a:buNone/>
            </a:pPr>
            <a:r>
              <a:rPr lang="en" sz="1055">
                <a:latin typeface="Montserrat"/>
                <a:ea typeface="Montserrat"/>
                <a:cs typeface="Montserrat"/>
                <a:sym typeface="Montserrat"/>
              </a:rPr>
              <a:t>06 Chapter/ Technologies</a:t>
            </a:r>
            <a:endParaRPr sz="1055">
              <a:latin typeface="Montserrat"/>
              <a:ea typeface="Montserrat"/>
              <a:cs typeface="Montserrat"/>
              <a:sym typeface="Montserrat"/>
            </a:endParaRPr>
          </a:p>
          <a:p>
            <a:pPr indent="0" lvl="0" marL="0" rtl="0" algn="l">
              <a:lnSpc>
                <a:spcPct val="95000"/>
              </a:lnSpc>
              <a:spcBef>
                <a:spcPts val="1200"/>
              </a:spcBef>
              <a:spcAft>
                <a:spcPts val="0"/>
              </a:spcAft>
              <a:buSzPts val="523"/>
              <a:buNone/>
            </a:pPr>
            <a:r>
              <a:rPr lang="en" sz="1055">
                <a:latin typeface="Montserrat"/>
                <a:ea typeface="Montserrat"/>
                <a:cs typeface="Montserrat"/>
                <a:sym typeface="Montserrat"/>
              </a:rPr>
              <a:t>07 Chapter/ ERD &amp; Database</a:t>
            </a:r>
            <a:endParaRPr sz="1055">
              <a:latin typeface="Montserrat"/>
              <a:ea typeface="Montserrat"/>
              <a:cs typeface="Montserrat"/>
              <a:sym typeface="Montserrat"/>
            </a:endParaRPr>
          </a:p>
          <a:p>
            <a:pPr indent="0" lvl="0" marL="0" rtl="0" algn="l">
              <a:lnSpc>
                <a:spcPct val="95000"/>
              </a:lnSpc>
              <a:spcBef>
                <a:spcPts val="1200"/>
              </a:spcBef>
              <a:spcAft>
                <a:spcPts val="0"/>
              </a:spcAft>
              <a:buSzPts val="523"/>
              <a:buNone/>
            </a:pPr>
            <a:r>
              <a:rPr lang="en" sz="1055">
                <a:latin typeface="Montserrat"/>
                <a:ea typeface="Montserrat"/>
                <a:cs typeface="Montserrat"/>
                <a:sym typeface="Montserrat"/>
              </a:rPr>
              <a:t>08 Chapter/ Machine Learning Model </a:t>
            </a:r>
            <a:endParaRPr sz="1055">
              <a:latin typeface="Montserrat"/>
              <a:ea typeface="Montserrat"/>
              <a:cs typeface="Montserrat"/>
              <a:sym typeface="Montserrat"/>
            </a:endParaRPr>
          </a:p>
          <a:p>
            <a:pPr indent="0" lvl="0" marL="0" rtl="0" algn="l">
              <a:lnSpc>
                <a:spcPct val="95000"/>
              </a:lnSpc>
              <a:spcBef>
                <a:spcPts val="1200"/>
              </a:spcBef>
              <a:spcAft>
                <a:spcPts val="0"/>
              </a:spcAft>
              <a:buSzPts val="523"/>
              <a:buNone/>
            </a:pPr>
            <a:r>
              <a:rPr lang="en" sz="1055">
                <a:latin typeface="Montserrat"/>
                <a:ea typeface="Montserrat"/>
                <a:cs typeface="Montserrat"/>
                <a:sym typeface="Montserrat"/>
              </a:rPr>
              <a:t>09 Chapter/ Dashboard</a:t>
            </a:r>
            <a:endParaRPr sz="1055">
              <a:latin typeface="Montserrat"/>
              <a:ea typeface="Montserrat"/>
              <a:cs typeface="Montserrat"/>
              <a:sym typeface="Montserrat"/>
            </a:endParaRPr>
          </a:p>
          <a:p>
            <a:pPr indent="0" lvl="0" marL="0" rtl="0" algn="l">
              <a:lnSpc>
                <a:spcPct val="95000"/>
              </a:lnSpc>
              <a:spcBef>
                <a:spcPts val="1200"/>
              </a:spcBef>
              <a:spcAft>
                <a:spcPts val="0"/>
              </a:spcAft>
              <a:buSzPts val="523"/>
              <a:buNone/>
            </a:pPr>
            <a:r>
              <a:rPr lang="en" sz="1055">
                <a:latin typeface="Montserrat"/>
                <a:ea typeface="Montserrat"/>
                <a:cs typeface="Montserrat"/>
                <a:sym typeface="Montserrat"/>
              </a:rPr>
              <a:t>10 Chapter/ Prevention Plan</a:t>
            </a:r>
            <a:endParaRPr sz="1055">
              <a:latin typeface="Montserrat"/>
              <a:ea typeface="Montserrat"/>
              <a:cs typeface="Montserrat"/>
              <a:sym typeface="Montserrat"/>
            </a:endParaRPr>
          </a:p>
          <a:p>
            <a:pPr indent="0" lvl="0" marL="0" rtl="0" algn="l">
              <a:lnSpc>
                <a:spcPct val="95000"/>
              </a:lnSpc>
              <a:spcBef>
                <a:spcPts val="1200"/>
              </a:spcBef>
              <a:spcAft>
                <a:spcPts val="1200"/>
              </a:spcAft>
              <a:buSzPts val="523"/>
              <a:buNone/>
            </a:pPr>
            <a:r>
              <a:rPr lang="en" sz="1055">
                <a:latin typeface="Montserrat"/>
                <a:ea typeface="Montserrat"/>
                <a:cs typeface="Montserrat"/>
                <a:sym typeface="Montserrat"/>
              </a:rPr>
              <a:t>11 Chapter/ Conclusion</a:t>
            </a:r>
            <a:endParaRPr sz="1055">
              <a:latin typeface="Montserrat"/>
              <a:ea typeface="Montserrat"/>
              <a:cs typeface="Montserrat"/>
              <a:sym typeface="Montserrat"/>
            </a:endParaRPr>
          </a:p>
        </p:txBody>
      </p:sp>
      <p:pic>
        <p:nvPicPr>
          <p:cNvPr id="64" name="Google Shape;64;p14"/>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65" name="Google Shape;65;p14"/>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66" name="Google Shape;66;p14"/>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Light"/>
                <a:ea typeface="Montserrat Light"/>
                <a:cs typeface="Montserrat Light"/>
                <a:sym typeface="Montserrat Light"/>
              </a:rPr>
              <a:t>Group 8</a:t>
            </a:r>
            <a:endParaRPr/>
          </a:p>
        </p:txBody>
      </p:sp>
      <p:pic>
        <p:nvPicPr>
          <p:cNvPr id="67" name="Google Shape;67;p14"/>
          <p:cNvPicPr preferRelativeResize="0"/>
          <p:nvPr/>
        </p:nvPicPr>
        <p:blipFill>
          <a:blip r:embed="rId5">
            <a:alphaModFix amt="43000"/>
          </a:blip>
          <a:stretch>
            <a:fillRect/>
          </a:stretch>
        </p:blipFill>
        <p:spPr>
          <a:xfrm>
            <a:off x="3839475" y="497725"/>
            <a:ext cx="4792600" cy="4792600"/>
          </a:xfrm>
          <a:prstGeom prst="rect">
            <a:avLst/>
          </a:prstGeom>
          <a:noFill/>
          <a:ln>
            <a:noFill/>
          </a:ln>
        </p:spPr>
      </p:pic>
      <p:pic>
        <p:nvPicPr>
          <p:cNvPr id="68" name="Google Shape;68;p14"/>
          <p:cNvPicPr preferRelativeResize="0"/>
          <p:nvPr/>
        </p:nvPicPr>
        <p:blipFill>
          <a:blip r:embed="rId5">
            <a:alphaModFix amt="43000"/>
          </a:blip>
          <a:stretch>
            <a:fillRect/>
          </a:stretch>
        </p:blipFill>
        <p:spPr>
          <a:xfrm>
            <a:off x="5551650" y="2151625"/>
            <a:ext cx="4792600" cy="4792600"/>
          </a:xfrm>
          <a:prstGeom prst="rect">
            <a:avLst/>
          </a:prstGeom>
          <a:noFill/>
          <a:ln>
            <a:noFill/>
          </a:ln>
        </p:spPr>
      </p:pic>
      <p:pic>
        <p:nvPicPr>
          <p:cNvPr id="69" name="Google Shape;69;p14"/>
          <p:cNvPicPr preferRelativeResize="0"/>
          <p:nvPr/>
        </p:nvPicPr>
        <p:blipFill>
          <a:blip r:embed="rId5">
            <a:alphaModFix amt="43000"/>
          </a:blip>
          <a:stretch>
            <a:fillRect/>
          </a:stretch>
        </p:blipFill>
        <p:spPr>
          <a:xfrm>
            <a:off x="5551650" y="-1174700"/>
            <a:ext cx="4792600" cy="4792600"/>
          </a:xfrm>
          <a:prstGeom prst="rect">
            <a:avLst/>
          </a:prstGeom>
          <a:noFill/>
          <a:ln>
            <a:noFill/>
          </a:ln>
        </p:spPr>
      </p:pic>
      <p:sp>
        <p:nvSpPr>
          <p:cNvPr id="70" name="Google Shape;70;p14"/>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Agenda</a:t>
            </a:r>
            <a:endParaRPr sz="192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4" name="Shape 294"/>
        <p:cNvGrpSpPr/>
        <p:nvPr/>
      </p:nvGrpSpPr>
      <p:grpSpPr>
        <a:xfrm>
          <a:off x="0" y="0"/>
          <a:ext cx="0" cy="0"/>
          <a:chOff x="0" y="0"/>
          <a:chExt cx="0" cy="0"/>
        </a:xfrm>
      </p:grpSpPr>
      <p:pic>
        <p:nvPicPr>
          <p:cNvPr id="295" name="Google Shape;295;p32"/>
          <p:cNvPicPr preferRelativeResize="0"/>
          <p:nvPr/>
        </p:nvPicPr>
        <p:blipFill rotWithShape="1">
          <a:blip r:embed="rId4">
            <a:alphaModFix amt="77000"/>
          </a:blip>
          <a:srcRect b="0" l="0" r="0" t="13141"/>
          <a:stretch/>
        </p:blipFill>
        <p:spPr>
          <a:xfrm>
            <a:off x="0" y="0"/>
            <a:ext cx="9144003" cy="5293750"/>
          </a:xfrm>
          <a:prstGeom prst="rect">
            <a:avLst/>
          </a:prstGeom>
          <a:noFill/>
          <a:ln>
            <a:noFill/>
          </a:ln>
        </p:spPr>
      </p:pic>
      <p:sp>
        <p:nvSpPr>
          <p:cNvPr id="296" name="Google Shape;296;p32"/>
          <p:cNvSpPr txBox="1"/>
          <p:nvPr>
            <p:ph type="title"/>
          </p:nvPr>
        </p:nvSpPr>
        <p:spPr>
          <a:xfrm>
            <a:off x="3552900" y="814475"/>
            <a:ext cx="1726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00">
                <a:solidFill>
                  <a:schemeClr val="lt1"/>
                </a:solidFill>
                <a:latin typeface="Montserrat SemiBold"/>
                <a:ea typeface="Montserrat SemiBold"/>
                <a:cs typeface="Montserrat SemiBold"/>
                <a:sym typeface="Montserrat SemiBold"/>
              </a:rPr>
              <a:t>Conclusion</a:t>
            </a:r>
            <a:endParaRPr sz="2100">
              <a:solidFill>
                <a:schemeClr val="lt1"/>
              </a:solidFill>
              <a:latin typeface="Montserrat SemiBold"/>
              <a:ea typeface="Montserrat SemiBold"/>
              <a:cs typeface="Montserrat SemiBold"/>
              <a:sym typeface="Montserrat SemiBold"/>
            </a:endParaRPr>
          </a:p>
        </p:txBody>
      </p:sp>
      <p:sp>
        <p:nvSpPr>
          <p:cNvPr id="297" name="Google Shape;297;p32"/>
          <p:cNvSpPr txBox="1"/>
          <p:nvPr>
            <p:ph idx="1" type="body"/>
          </p:nvPr>
        </p:nvSpPr>
        <p:spPr>
          <a:xfrm>
            <a:off x="1301300" y="1417725"/>
            <a:ext cx="6828000" cy="2950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Clr>
                <a:schemeClr val="dk1"/>
              </a:buClr>
              <a:buSzPct val="46332"/>
              <a:buFont typeface="Arial"/>
              <a:buNone/>
            </a:pPr>
            <a:r>
              <a:t/>
            </a:r>
            <a:endParaRPr b="1" sz="2374">
              <a:solidFill>
                <a:schemeClr val="lt1"/>
              </a:solidFill>
              <a:latin typeface="Montserrat"/>
              <a:ea typeface="Montserrat"/>
              <a:cs typeface="Montserrat"/>
              <a:sym typeface="Montserrat"/>
            </a:endParaRPr>
          </a:p>
          <a:p>
            <a:pPr indent="0" lvl="0" marL="0" rtl="0" algn="l">
              <a:spcBef>
                <a:spcPts val="1200"/>
              </a:spcBef>
              <a:spcAft>
                <a:spcPts val="0"/>
              </a:spcAft>
              <a:buNone/>
            </a:pPr>
            <a:r>
              <a:t/>
            </a:r>
            <a:endParaRPr b="1" sz="2374">
              <a:solidFill>
                <a:schemeClr val="lt1"/>
              </a:solidFill>
              <a:latin typeface="Montserrat"/>
              <a:ea typeface="Montserrat"/>
              <a:cs typeface="Montserrat"/>
              <a:sym typeface="Montserrat"/>
            </a:endParaRPr>
          </a:p>
          <a:p>
            <a:pPr indent="0" lvl="0" marL="0" rtl="0" algn="l">
              <a:spcBef>
                <a:spcPts val="1200"/>
              </a:spcBef>
              <a:spcAft>
                <a:spcPts val="0"/>
              </a:spcAft>
              <a:buNone/>
            </a:pPr>
            <a:r>
              <a:rPr b="1" lang="en" sz="2374">
                <a:solidFill>
                  <a:schemeClr val="lt1"/>
                </a:solidFill>
                <a:latin typeface="Montserrat"/>
                <a:ea typeface="Montserrat"/>
                <a:cs typeface="Montserrat"/>
                <a:sym typeface="Montserrat"/>
              </a:rPr>
              <a:t>During this project our group realized suicide is a complex issue that is not easily remedied by fixing a handful of factors. Suicide is a multifaceted problem that requires more attention in order to work towards solutions.</a:t>
            </a:r>
            <a:endParaRPr b="1" sz="2374">
              <a:solidFill>
                <a:schemeClr val="lt1"/>
              </a:solidFill>
              <a:latin typeface="Montserrat"/>
              <a:ea typeface="Montserrat"/>
              <a:cs typeface="Montserrat"/>
              <a:sym typeface="Montserrat"/>
            </a:endParaRPr>
          </a:p>
          <a:p>
            <a:pPr indent="-297547" lvl="1" marL="914400" rtl="0" algn="l">
              <a:spcBef>
                <a:spcPts val="1200"/>
              </a:spcBef>
              <a:spcAft>
                <a:spcPts val="0"/>
              </a:spcAft>
              <a:buClr>
                <a:schemeClr val="lt1"/>
              </a:buClr>
              <a:buSzPct val="100000"/>
              <a:buFont typeface="Montserrat"/>
              <a:buChar char="○"/>
            </a:pPr>
            <a:r>
              <a:rPr b="1" lang="en" sz="1974">
                <a:solidFill>
                  <a:schemeClr val="lt1"/>
                </a:solidFill>
                <a:latin typeface="Montserrat"/>
                <a:ea typeface="Montserrat"/>
                <a:cs typeface="Montserrat"/>
                <a:sym typeface="Montserrat"/>
              </a:rPr>
              <a:t>Weather data </a:t>
            </a:r>
            <a:endParaRPr b="1" sz="1974">
              <a:solidFill>
                <a:schemeClr val="lt1"/>
              </a:solidFill>
              <a:latin typeface="Montserrat"/>
              <a:ea typeface="Montserrat"/>
              <a:cs typeface="Montserrat"/>
              <a:sym typeface="Montserrat"/>
            </a:endParaRPr>
          </a:p>
          <a:p>
            <a:pPr indent="-297547" lvl="1" marL="914400" rtl="0" algn="l">
              <a:spcBef>
                <a:spcPts val="0"/>
              </a:spcBef>
              <a:spcAft>
                <a:spcPts val="0"/>
              </a:spcAft>
              <a:buClr>
                <a:schemeClr val="lt1"/>
              </a:buClr>
              <a:buSzPct val="100000"/>
              <a:buFont typeface="Montserrat"/>
              <a:buChar char="○"/>
            </a:pPr>
            <a:r>
              <a:rPr b="1" lang="en" sz="1974">
                <a:solidFill>
                  <a:schemeClr val="lt1"/>
                </a:solidFill>
                <a:latin typeface="Montserrat"/>
                <a:ea typeface="Montserrat"/>
                <a:cs typeface="Montserrat"/>
                <a:sym typeface="Montserrat"/>
              </a:rPr>
              <a:t>Mental health </a:t>
            </a:r>
            <a:endParaRPr b="1" sz="1974">
              <a:solidFill>
                <a:schemeClr val="lt1"/>
              </a:solidFill>
              <a:latin typeface="Montserrat"/>
              <a:ea typeface="Montserrat"/>
              <a:cs typeface="Montserrat"/>
              <a:sym typeface="Montserrat"/>
            </a:endParaRPr>
          </a:p>
          <a:p>
            <a:pPr indent="-297547" lvl="1" marL="914400" rtl="0" algn="l">
              <a:spcBef>
                <a:spcPts val="0"/>
              </a:spcBef>
              <a:spcAft>
                <a:spcPts val="0"/>
              </a:spcAft>
              <a:buClr>
                <a:schemeClr val="lt1"/>
              </a:buClr>
              <a:buSzPct val="100000"/>
              <a:buFont typeface="Montserrat"/>
              <a:buChar char="○"/>
            </a:pPr>
            <a:r>
              <a:rPr b="1" lang="en" sz="1974">
                <a:solidFill>
                  <a:schemeClr val="lt1"/>
                </a:solidFill>
                <a:latin typeface="Montserrat"/>
                <a:ea typeface="Montserrat"/>
                <a:cs typeface="Montserrat"/>
                <a:sym typeface="Montserrat"/>
              </a:rPr>
              <a:t>Immigration status </a:t>
            </a:r>
            <a:endParaRPr b="1" sz="1974">
              <a:solidFill>
                <a:schemeClr val="lt1"/>
              </a:solidFill>
              <a:latin typeface="Montserrat"/>
              <a:ea typeface="Montserrat"/>
              <a:cs typeface="Montserrat"/>
              <a:sym typeface="Montserrat"/>
            </a:endParaRPr>
          </a:p>
          <a:p>
            <a:pPr indent="-297547" lvl="1" marL="914400" rtl="0" algn="l">
              <a:spcBef>
                <a:spcPts val="0"/>
              </a:spcBef>
              <a:spcAft>
                <a:spcPts val="0"/>
              </a:spcAft>
              <a:buClr>
                <a:schemeClr val="lt1"/>
              </a:buClr>
              <a:buSzPct val="100000"/>
              <a:buFont typeface="Montserrat"/>
              <a:buChar char="○"/>
            </a:pPr>
            <a:r>
              <a:rPr b="1" lang="en" sz="1974">
                <a:solidFill>
                  <a:schemeClr val="lt1"/>
                </a:solidFill>
                <a:latin typeface="Montserrat"/>
                <a:ea typeface="Montserrat"/>
                <a:cs typeface="Montserrat"/>
                <a:sym typeface="Montserrat"/>
              </a:rPr>
              <a:t>Cultural views </a:t>
            </a:r>
            <a:endParaRPr b="1" sz="1974">
              <a:solidFill>
                <a:schemeClr val="lt1"/>
              </a:solidFill>
              <a:latin typeface="Montserrat"/>
              <a:ea typeface="Montserrat"/>
              <a:cs typeface="Montserrat"/>
              <a:sym typeface="Montserrat"/>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298" name="Google Shape;298;p32"/>
          <p:cNvPicPr preferRelativeResize="0"/>
          <p:nvPr/>
        </p:nvPicPr>
        <p:blipFill>
          <a:blip r:embed="rId5">
            <a:alphaModFix/>
          </a:blip>
          <a:stretch>
            <a:fillRect/>
          </a:stretch>
        </p:blipFill>
        <p:spPr>
          <a:xfrm>
            <a:off x="311698" y="4550288"/>
            <a:ext cx="1141352" cy="356675"/>
          </a:xfrm>
          <a:prstGeom prst="rect">
            <a:avLst/>
          </a:prstGeom>
          <a:noFill/>
          <a:ln>
            <a:noFill/>
          </a:ln>
        </p:spPr>
      </p:pic>
      <p:sp>
        <p:nvSpPr>
          <p:cNvPr id="299" name="Google Shape;299;p32"/>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300" name="Google Shape;300;p32"/>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References </a:t>
            </a:r>
            <a:endParaRPr sz="1920">
              <a:latin typeface="Montserrat"/>
              <a:ea typeface="Montserrat"/>
              <a:cs typeface="Montserrat"/>
              <a:sym typeface="Montserrat"/>
            </a:endParaRPr>
          </a:p>
        </p:txBody>
      </p:sp>
      <p:sp>
        <p:nvSpPr>
          <p:cNvPr id="306" name="Google Shape;306;p3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Clr>
                <a:schemeClr val="dk1"/>
              </a:buClr>
              <a:buSzPct val="61111"/>
              <a:buFont typeface="Arial"/>
              <a:buNone/>
            </a:pPr>
            <a:r>
              <a:rPr lang="en"/>
              <a:t>Adult education level. OECD (2023). Retrieved January 23, 2023, f</a:t>
            </a:r>
            <a:r>
              <a:rPr lang="en"/>
              <a:t>rom </a:t>
            </a:r>
            <a:r>
              <a:rPr lang="en" u="sng">
                <a:solidFill>
                  <a:schemeClr val="hlink"/>
                </a:solidFill>
                <a:hlinkClick r:id="rId3"/>
              </a:rPr>
              <a:t>h</a:t>
            </a:r>
            <a:r>
              <a:rPr lang="en" u="sng">
                <a:solidFill>
                  <a:schemeClr val="hlink"/>
                </a:solidFill>
                <a:hlinkClick r:id="rId4"/>
              </a:rPr>
              <a:t>ttps://data.oecd.org/eduatt/adult-education-level.htm</a:t>
            </a:r>
            <a:r>
              <a:rPr lang="en"/>
              <a:t> </a:t>
            </a:r>
            <a:endParaRPr/>
          </a:p>
          <a:p>
            <a:pPr indent="0" lvl="0" marL="0" rtl="0" algn="l">
              <a:spcBef>
                <a:spcPts val="1200"/>
              </a:spcBef>
              <a:spcAft>
                <a:spcPts val="0"/>
              </a:spcAft>
              <a:buClr>
                <a:schemeClr val="dk1"/>
              </a:buClr>
              <a:buSzPct val="61111"/>
              <a:buFont typeface="Arial"/>
              <a:buNone/>
            </a:pPr>
            <a:r>
              <a:rPr lang="en"/>
              <a:t>Alcohol Consumption. </a:t>
            </a:r>
            <a:r>
              <a:rPr lang="en"/>
              <a:t>OECD (2023). Retrieved January 23, 2023, from </a:t>
            </a:r>
            <a:r>
              <a:rPr lang="en" u="sng">
                <a:solidFill>
                  <a:schemeClr val="hlink"/>
                </a:solidFill>
                <a:hlinkClick r:id="rId5"/>
              </a:rPr>
              <a:t>https://data.oecd.org/healthrisk/alcohol-consumption.htm</a:t>
            </a:r>
            <a:r>
              <a:rPr lang="en"/>
              <a:t> </a:t>
            </a:r>
            <a:endParaRPr/>
          </a:p>
          <a:p>
            <a:pPr indent="0" lvl="0" marL="0" rtl="0" algn="l">
              <a:spcBef>
                <a:spcPts val="1200"/>
              </a:spcBef>
              <a:spcAft>
                <a:spcPts val="0"/>
              </a:spcAft>
              <a:buClr>
                <a:schemeClr val="dk1"/>
              </a:buClr>
              <a:buSzPct val="61111"/>
              <a:buFont typeface="Arial"/>
              <a:buNone/>
            </a:pPr>
            <a:r>
              <a:rPr lang="en"/>
              <a:t>Employment Rate. </a:t>
            </a:r>
            <a:r>
              <a:rPr lang="en"/>
              <a:t>OECD (2023). Retrieved January 23, 2023, from </a:t>
            </a:r>
            <a:r>
              <a:rPr lang="en" u="sng">
                <a:solidFill>
                  <a:schemeClr val="hlink"/>
                </a:solidFill>
                <a:hlinkClick r:id="rId6"/>
              </a:rPr>
              <a:t>https://data.oecd.org/emp/employment-rate.htm</a:t>
            </a:r>
            <a:r>
              <a:rPr lang="en"/>
              <a:t> </a:t>
            </a:r>
            <a:endParaRPr/>
          </a:p>
          <a:p>
            <a:pPr indent="0" lvl="0" marL="0" rtl="0" algn="l">
              <a:spcBef>
                <a:spcPts val="1200"/>
              </a:spcBef>
              <a:spcAft>
                <a:spcPts val="0"/>
              </a:spcAft>
              <a:buClr>
                <a:schemeClr val="dk1"/>
              </a:buClr>
              <a:buSzPct val="61111"/>
              <a:buFont typeface="Arial"/>
              <a:buNone/>
            </a:pPr>
            <a:r>
              <a:rPr lang="en"/>
              <a:t>Daily Smokers. </a:t>
            </a:r>
            <a:r>
              <a:rPr lang="en"/>
              <a:t>OECD (2023). Retrieved January 23, 2023, from </a:t>
            </a:r>
            <a:r>
              <a:rPr lang="en" u="sng">
                <a:solidFill>
                  <a:schemeClr val="hlink"/>
                </a:solidFill>
                <a:hlinkClick r:id="rId7"/>
              </a:rPr>
              <a:t>https://data.oecd.org/healthrisk/daily-smokers.htm#indicator-chart</a:t>
            </a:r>
            <a:r>
              <a:rPr lang="en"/>
              <a:t> </a:t>
            </a:r>
            <a:endParaRPr/>
          </a:p>
          <a:p>
            <a:pPr indent="0" lvl="0" marL="0" rtl="0" algn="l">
              <a:spcBef>
                <a:spcPts val="1200"/>
              </a:spcBef>
              <a:spcAft>
                <a:spcPts val="0"/>
              </a:spcAft>
              <a:buClr>
                <a:schemeClr val="dk1"/>
              </a:buClr>
              <a:buSzPct val="61111"/>
              <a:buFont typeface="Arial"/>
              <a:buNone/>
            </a:pPr>
            <a:r>
              <a:rPr lang="en"/>
              <a:t>Overweight or obese population. </a:t>
            </a:r>
            <a:r>
              <a:rPr lang="en"/>
              <a:t>OECD (2023). Retrieved January 23, 2023, from </a:t>
            </a:r>
            <a:r>
              <a:rPr lang="en" u="sng">
                <a:solidFill>
                  <a:schemeClr val="hlink"/>
                </a:solidFill>
                <a:hlinkClick r:id="rId8"/>
              </a:rPr>
              <a:t>https://data.oecd.org/healthrisk/overweight-or-obese-population.htm#indicator-chart</a:t>
            </a:r>
            <a:r>
              <a:rPr lang="en"/>
              <a:t> </a:t>
            </a:r>
            <a:endParaRPr/>
          </a:p>
          <a:p>
            <a:pPr indent="0" lvl="0" marL="0" rtl="0" algn="l">
              <a:spcBef>
                <a:spcPts val="1200"/>
              </a:spcBef>
              <a:spcAft>
                <a:spcPts val="0"/>
              </a:spcAft>
              <a:buClr>
                <a:schemeClr val="dk1"/>
              </a:buClr>
              <a:buSzPct val="61111"/>
              <a:buFont typeface="Arial"/>
              <a:buNone/>
            </a:pPr>
            <a:r>
              <a:rPr lang="en"/>
              <a:t>Health Spending. </a:t>
            </a:r>
            <a:r>
              <a:rPr lang="en"/>
              <a:t>OECD (2023). Retrieved January 23, 2023, from </a:t>
            </a:r>
            <a:r>
              <a:rPr lang="en" u="sng">
                <a:solidFill>
                  <a:schemeClr val="hlink"/>
                </a:solidFill>
                <a:hlinkClick r:id="rId9"/>
              </a:rPr>
              <a:t>https://data.oecd.org/healthres/health-spending.htm</a:t>
            </a:r>
            <a:r>
              <a:rPr lang="en"/>
              <a:t> </a:t>
            </a:r>
            <a:endParaRPr/>
          </a:p>
          <a:p>
            <a:pPr indent="0" lvl="0" marL="0" rtl="0" algn="l">
              <a:spcBef>
                <a:spcPts val="1200"/>
              </a:spcBef>
              <a:spcAft>
                <a:spcPts val="0"/>
              </a:spcAft>
              <a:buClr>
                <a:schemeClr val="dk1"/>
              </a:buClr>
              <a:buSzPct val="61111"/>
              <a:buFont typeface="Arial"/>
              <a:buNone/>
            </a:pPr>
            <a:r>
              <a:rPr lang="en"/>
              <a:t>Social Spending. </a:t>
            </a:r>
            <a:r>
              <a:rPr lang="en"/>
              <a:t>OECD (2023). Retrieved January 23, 2023, from </a:t>
            </a:r>
            <a:r>
              <a:rPr lang="en" u="sng">
                <a:solidFill>
                  <a:schemeClr val="hlink"/>
                </a:solidFill>
                <a:hlinkClick r:id="rId10"/>
              </a:rPr>
              <a:t>https://data.oecd.org/socialexp/social-spending.htm</a:t>
            </a:r>
            <a:r>
              <a:rPr lang="en"/>
              <a:t>.</a:t>
            </a:r>
            <a:endParaRPr/>
          </a:p>
          <a:p>
            <a:pPr indent="0" lvl="0" marL="0" rtl="0" algn="l">
              <a:spcBef>
                <a:spcPts val="1200"/>
              </a:spcBef>
              <a:spcAft>
                <a:spcPts val="0"/>
              </a:spcAft>
              <a:buNone/>
            </a:pPr>
            <a:r>
              <a:rPr lang="en"/>
              <a:t>Suicide Rates. </a:t>
            </a:r>
            <a:r>
              <a:rPr lang="en"/>
              <a:t>OECD (2023). Retrieved January 23, 2023, from </a:t>
            </a:r>
            <a:r>
              <a:rPr lang="en" u="sng">
                <a:solidFill>
                  <a:schemeClr val="hlink"/>
                </a:solidFill>
                <a:hlinkClick r:id="rId11"/>
              </a:rPr>
              <a:t>https://data.oecd.org/healthstat/suicide-rates.htm</a:t>
            </a:r>
            <a:r>
              <a:rPr lang="en"/>
              <a:t>.</a:t>
            </a:r>
            <a:endParaRPr/>
          </a:p>
          <a:p>
            <a:pPr indent="0" lvl="0" marL="0" rtl="0" algn="l">
              <a:spcBef>
                <a:spcPts val="1200"/>
              </a:spcBef>
              <a:spcAft>
                <a:spcPts val="0"/>
              </a:spcAft>
              <a:buClr>
                <a:schemeClr val="dk1"/>
              </a:buClr>
              <a:buSzPct val="61111"/>
              <a:buFont typeface="Arial"/>
              <a:buNone/>
            </a:pPr>
            <a:r>
              <a:rPr lang="en"/>
              <a:t>Suicide statistics. American Foundation for Suicide Prevention (</a:t>
            </a:r>
            <a:r>
              <a:rPr lang="en"/>
              <a:t>2023)</a:t>
            </a:r>
            <a:r>
              <a:rPr lang="en"/>
              <a:t>. </a:t>
            </a:r>
            <a:r>
              <a:rPr lang="en"/>
              <a:t>Retrieved January 27, 2023, from</a:t>
            </a:r>
            <a:r>
              <a:rPr lang="en"/>
              <a:t> </a:t>
            </a:r>
            <a:r>
              <a:rPr lang="en" u="sng">
                <a:solidFill>
                  <a:schemeClr val="hlink"/>
                </a:solidFill>
                <a:hlinkClick r:id="rId12"/>
              </a:rPr>
              <a:t>https://afsp.org/suicide-statistics/</a:t>
            </a:r>
            <a:r>
              <a:rPr lang="en"/>
              <a:t> </a:t>
            </a:r>
            <a:endParaRPr/>
          </a:p>
          <a:p>
            <a:pPr indent="0" lvl="0" marL="0" rtl="0" algn="l">
              <a:spcBef>
                <a:spcPts val="1200"/>
              </a:spcBef>
              <a:spcAft>
                <a:spcPts val="0"/>
              </a:spcAft>
              <a:buClr>
                <a:schemeClr val="dk1"/>
              </a:buClr>
              <a:buSzPct val="61111"/>
              <a:buFont typeface="Arial"/>
              <a:buNone/>
            </a:pPr>
            <a:r>
              <a:rPr lang="en"/>
              <a:t>Suicide. World Health Organization (2021). </a:t>
            </a:r>
            <a:r>
              <a:rPr lang="en"/>
              <a:t>Retrieved January 27, 2023, from </a:t>
            </a:r>
            <a:r>
              <a:rPr lang="en"/>
              <a:t> </a:t>
            </a:r>
            <a:r>
              <a:rPr lang="en" u="sng">
                <a:solidFill>
                  <a:schemeClr val="hlink"/>
                </a:solidFill>
                <a:hlinkClick r:id="rId13"/>
              </a:rPr>
              <a:t>https://www.who.int/news-room/fact-sheets/detail/suicide</a:t>
            </a:r>
            <a:r>
              <a:rPr lang="en"/>
              <a:t> </a:t>
            </a:r>
            <a:endParaRPr/>
          </a:p>
          <a:p>
            <a:pPr indent="0" lvl="0" marL="0" rtl="0" algn="l">
              <a:spcBef>
                <a:spcPts val="1200"/>
              </a:spcBef>
              <a:spcAft>
                <a:spcPts val="0"/>
              </a:spcAft>
              <a:buClr>
                <a:schemeClr val="dk1"/>
              </a:buClr>
              <a:buSzPct val="61111"/>
              <a:buFont typeface="Arial"/>
              <a:buNone/>
            </a:pPr>
            <a:r>
              <a:rPr lang="en"/>
              <a:t>Mental health at work. </a:t>
            </a:r>
            <a:r>
              <a:rPr lang="en"/>
              <a:t>World Health Organization (2022). Retrieved February 4, 2023, from </a:t>
            </a:r>
            <a:r>
              <a:rPr lang="en" u="sng">
                <a:solidFill>
                  <a:schemeClr val="hlink"/>
                </a:solidFill>
                <a:hlinkClick r:id="rId14"/>
              </a:rPr>
              <a:t>https://www.who.int/news-room/fact-sheets/detail/mental-health-at-work#:~:text=They%20may%20include%20giving%20individual,regular%20supportive%20meetings%20with%20supervisors</a:t>
            </a:r>
            <a:r>
              <a:rPr lang="en"/>
              <a:t>.</a:t>
            </a:r>
            <a:endParaRPr/>
          </a:p>
          <a:p>
            <a:pPr indent="0" lvl="0" marL="0" rtl="0" algn="l">
              <a:spcBef>
                <a:spcPts val="1200"/>
              </a:spcBef>
              <a:spcAft>
                <a:spcPts val="0"/>
              </a:spcAft>
              <a:buClr>
                <a:schemeClr val="dk1"/>
              </a:buClr>
              <a:buSzPct val="61111"/>
              <a:buFont typeface="Arial"/>
              <a:buNone/>
            </a:pPr>
            <a:r>
              <a:rPr lang="en"/>
              <a:t>Community Strategies to Reduce Excessive Alcohol Use. Centers for Disease Control and Prevention (2022).  </a:t>
            </a:r>
            <a:r>
              <a:rPr lang="en"/>
              <a:t>Retrieved February 4, 2023, from </a:t>
            </a:r>
            <a:r>
              <a:rPr lang="en" u="sng">
                <a:solidFill>
                  <a:schemeClr val="hlink"/>
                </a:solidFill>
                <a:hlinkClick r:id="rId15"/>
              </a:rPr>
              <a:t>https://www.cdc.gov/cancer/alcohol/reducing-excessive-alcohol-use/community-strategies.htm</a:t>
            </a:r>
            <a:endParaRPr/>
          </a:p>
          <a:p>
            <a:pPr indent="0" lvl="0" marL="0" rtl="0" algn="l">
              <a:spcBef>
                <a:spcPts val="1200"/>
              </a:spcBef>
              <a:spcAft>
                <a:spcPts val="1200"/>
              </a:spcAft>
              <a:buNone/>
            </a:pPr>
            <a:r>
              <a:rPr lang="en"/>
              <a:t>Reducing harm due to alcohol: success stories from 3 countries. World Health Organization (2021). Retrieved February 4, 2023, from </a:t>
            </a:r>
            <a:r>
              <a:rPr lang="en" u="sng">
                <a:solidFill>
                  <a:schemeClr val="hlink"/>
                </a:solidFill>
                <a:hlinkClick r:id="rId16"/>
              </a:rPr>
              <a:t>https://www.who.int/europe/news/item/15-04-2021-reducing-harm-due-to-alcohol-success-stories-from-3-countries</a:t>
            </a:r>
            <a:r>
              <a:rPr lang="en"/>
              <a:t> </a:t>
            </a:r>
            <a:endParaRPr/>
          </a:p>
        </p:txBody>
      </p:sp>
      <p:pic>
        <p:nvPicPr>
          <p:cNvPr id="307" name="Google Shape;307;p33"/>
          <p:cNvPicPr preferRelativeResize="0"/>
          <p:nvPr/>
        </p:nvPicPr>
        <p:blipFill>
          <a:blip r:embed="rId17">
            <a:alphaModFix/>
          </a:blip>
          <a:stretch>
            <a:fillRect/>
          </a:stretch>
        </p:blipFill>
        <p:spPr>
          <a:xfrm>
            <a:off x="311698" y="4550288"/>
            <a:ext cx="1141352" cy="356675"/>
          </a:xfrm>
          <a:prstGeom prst="rect">
            <a:avLst/>
          </a:prstGeom>
          <a:noFill/>
          <a:ln>
            <a:noFill/>
          </a:ln>
        </p:spPr>
      </p:pic>
      <p:sp>
        <p:nvSpPr>
          <p:cNvPr id="308" name="Google Shape;308;p33"/>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309" name="Google Shape;309;p33"/>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489500" y="431825"/>
            <a:ext cx="2813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Introduction</a:t>
            </a:r>
            <a:endParaRPr sz="1920">
              <a:latin typeface="Montserrat"/>
              <a:ea typeface="Montserrat"/>
              <a:cs typeface="Montserrat"/>
              <a:sym typeface="Montserrat"/>
            </a:endParaRPr>
          </a:p>
        </p:txBody>
      </p:sp>
      <p:sp>
        <p:nvSpPr>
          <p:cNvPr id="76" name="Google Shape;76;p15"/>
          <p:cNvSpPr txBox="1"/>
          <p:nvPr>
            <p:ph idx="1" type="body"/>
          </p:nvPr>
        </p:nvSpPr>
        <p:spPr>
          <a:xfrm>
            <a:off x="870500" y="3469990"/>
            <a:ext cx="4260300" cy="876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388">
                <a:solidFill>
                  <a:schemeClr val="dk1"/>
                </a:solidFill>
                <a:highlight>
                  <a:srgbClr val="FFFFFF"/>
                </a:highlight>
                <a:latin typeface="Montserrat"/>
                <a:ea typeface="Montserrat"/>
                <a:cs typeface="Montserrat"/>
                <a:sym typeface="Montserrat"/>
              </a:rPr>
              <a:t>people die by suicide every year (WHO)</a:t>
            </a:r>
            <a:endParaRPr sz="2082">
              <a:latin typeface="Montserrat"/>
              <a:ea typeface="Montserrat"/>
              <a:cs typeface="Montserrat"/>
              <a:sym typeface="Montserrat"/>
            </a:endParaRPr>
          </a:p>
        </p:txBody>
      </p:sp>
      <p:sp>
        <p:nvSpPr>
          <p:cNvPr id="77" name="Google Shape;77;p15"/>
          <p:cNvSpPr txBox="1"/>
          <p:nvPr/>
        </p:nvSpPr>
        <p:spPr>
          <a:xfrm>
            <a:off x="489500" y="1224425"/>
            <a:ext cx="8405100" cy="102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650">
                <a:solidFill>
                  <a:schemeClr val="dk1"/>
                </a:solidFill>
                <a:highlight>
                  <a:schemeClr val="lt1"/>
                </a:highlight>
                <a:latin typeface="Montserrat"/>
                <a:ea typeface="Montserrat"/>
                <a:cs typeface="Montserrat"/>
                <a:sym typeface="Montserrat"/>
              </a:rPr>
              <a:t>Suicide is a serious global public health issue not limited to one single factor, our project will be focusing on which factors have the highest impact on the suicide rates</a:t>
            </a:r>
            <a:endParaRPr sz="900">
              <a:latin typeface="Montserrat"/>
              <a:ea typeface="Montserrat"/>
              <a:cs typeface="Montserrat"/>
              <a:sym typeface="Montserrat"/>
            </a:endParaRPr>
          </a:p>
        </p:txBody>
      </p:sp>
      <p:sp>
        <p:nvSpPr>
          <p:cNvPr id="78" name="Google Shape;78;p15"/>
          <p:cNvSpPr txBox="1"/>
          <p:nvPr/>
        </p:nvSpPr>
        <p:spPr>
          <a:xfrm>
            <a:off x="870500" y="2472740"/>
            <a:ext cx="3805500" cy="11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6050">
                <a:solidFill>
                  <a:schemeClr val="dk1"/>
                </a:solidFill>
                <a:highlight>
                  <a:schemeClr val="lt1"/>
                </a:highlight>
                <a:latin typeface="Montserrat ExtraBold"/>
                <a:ea typeface="Montserrat ExtraBold"/>
                <a:cs typeface="Montserrat ExtraBold"/>
                <a:sym typeface="Montserrat ExtraBold"/>
              </a:rPr>
              <a:t>700 000</a:t>
            </a:r>
            <a:endParaRPr sz="5300">
              <a:latin typeface="Montserrat ExtraBold"/>
              <a:ea typeface="Montserrat ExtraBold"/>
              <a:cs typeface="Montserrat ExtraBold"/>
              <a:sym typeface="Montserrat ExtraBold"/>
            </a:endParaRPr>
          </a:p>
        </p:txBody>
      </p:sp>
      <p:sp>
        <p:nvSpPr>
          <p:cNvPr id="79" name="Google Shape;79;p15"/>
          <p:cNvSpPr txBox="1"/>
          <p:nvPr/>
        </p:nvSpPr>
        <p:spPr>
          <a:xfrm>
            <a:off x="870500" y="2259215"/>
            <a:ext cx="6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more</a:t>
            </a:r>
            <a:endParaRPr>
              <a:latin typeface="Montserrat"/>
              <a:ea typeface="Montserrat"/>
              <a:cs typeface="Montserrat"/>
              <a:sym typeface="Montserrat"/>
            </a:endParaRPr>
          </a:p>
        </p:txBody>
      </p:sp>
      <p:sp>
        <p:nvSpPr>
          <p:cNvPr id="80" name="Google Shape;80;p15"/>
          <p:cNvSpPr txBox="1"/>
          <p:nvPr/>
        </p:nvSpPr>
        <p:spPr>
          <a:xfrm>
            <a:off x="5900650" y="3470000"/>
            <a:ext cx="2072400" cy="79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50">
                <a:solidFill>
                  <a:schemeClr val="dk1"/>
                </a:solidFill>
                <a:highlight>
                  <a:schemeClr val="lt1"/>
                </a:highlight>
                <a:latin typeface="Montserrat"/>
                <a:ea typeface="Montserrat"/>
                <a:cs typeface="Montserrat"/>
                <a:sym typeface="Montserrat"/>
              </a:rPr>
              <a:t>of death worldwide</a:t>
            </a:r>
            <a:endParaRPr sz="1350">
              <a:solidFill>
                <a:schemeClr val="dk2"/>
              </a:solidFill>
              <a:latin typeface="Montserrat"/>
              <a:ea typeface="Montserrat"/>
              <a:cs typeface="Montserrat"/>
              <a:sym typeface="Montserrat"/>
            </a:endParaRPr>
          </a:p>
          <a:p>
            <a:pPr indent="0" lvl="0" marL="0" rtl="0" algn="l">
              <a:spcBef>
                <a:spcPts val="1200"/>
              </a:spcBef>
              <a:spcAft>
                <a:spcPts val="0"/>
              </a:spcAft>
              <a:buNone/>
            </a:pPr>
            <a:r>
              <a:t/>
            </a:r>
            <a:endParaRPr/>
          </a:p>
        </p:txBody>
      </p:sp>
      <p:sp>
        <p:nvSpPr>
          <p:cNvPr id="81" name="Google Shape;81;p15"/>
          <p:cNvSpPr txBox="1"/>
          <p:nvPr/>
        </p:nvSpPr>
        <p:spPr>
          <a:xfrm>
            <a:off x="5808275" y="2472750"/>
            <a:ext cx="1969200" cy="11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50">
                <a:solidFill>
                  <a:schemeClr val="dk1"/>
                </a:solidFill>
                <a:highlight>
                  <a:schemeClr val="lt1"/>
                </a:highlight>
                <a:latin typeface="Montserrat ExtraBold"/>
                <a:ea typeface="Montserrat ExtraBold"/>
                <a:cs typeface="Montserrat ExtraBold"/>
                <a:sym typeface="Montserrat ExtraBold"/>
              </a:rPr>
              <a:t>1.3%</a:t>
            </a:r>
            <a:endParaRPr sz="5300">
              <a:latin typeface="Montserrat ExtraBold"/>
              <a:ea typeface="Montserrat ExtraBold"/>
              <a:cs typeface="Montserrat ExtraBold"/>
              <a:sym typeface="Montserrat ExtraBold"/>
            </a:endParaRPr>
          </a:p>
        </p:txBody>
      </p:sp>
      <p:sp>
        <p:nvSpPr>
          <p:cNvPr id="82" name="Google Shape;82;p15"/>
          <p:cNvSpPr txBox="1"/>
          <p:nvPr/>
        </p:nvSpPr>
        <p:spPr>
          <a:xfrm>
            <a:off x="5843250" y="2247750"/>
            <a:ext cx="17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it accounts</a:t>
            </a:r>
            <a:endParaRPr>
              <a:latin typeface="Montserrat"/>
              <a:ea typeface="Montserrat"/>
              <a:cs typeface="Montserrat"/>
              <a:sym typeface="Montserrat"/>
            </a:endParaRPr>
          </a:p>
        </p:txBody>
      </p:sp>
      <p:pic>
        <p:nvPicPr>
          <p:cNvPr id="83" name="Google Shape;83;p15"/>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84" name="Google Shape;84;p15"/>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85" name="Google Shape;85;p15"/>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Reasons</a:t>
            </a:r>
            <a:endParaRPr sz="1920">
              <a:latin typeface="Montserrat"/>
              <a:ea typeface="Montserrat"/>
              <a:cs typeface="Montserrat"/>
              <a:sym typeface="Montserrat"/>
            </a:endParaRPr>
          </a:p>
        </p:txBody>
      </p:sp>
      <p:sp>
        <p:nvSpPr>
          <p:cNvPr id="91" name="Google Shape;91;p16"/>
          <p:cNvSpPr txBox="1"/>
          <p:nvPr/>
        </p:nvSpPr>
        <p:spPr>
          <a:xfrm>
            <a:off x="1109575" y="1286600"/>
            <a:ext cx="18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Montserrat"/>
                <a:ea typeface="Montserrat"/>
                <a:cs typeface="Montserrat"/>
                <a:sym typeface="Montserrat"/>
              </a:rPr>
              <a:t>Suicide Factors</a:t>
            </a:r>
            <a:endParaRPr b="1">
              <a:solidFill>
                <a:schemeClr val="accent2"/>
              </a:solidFill>
              <a:latin typeface="Montserrat"/>
              <a:ea typeface="Montserrat"/>
              <a:cs typeface="Montserrat"/>
              <a:sym typeface="Montserrat"/>
            </a:endParaRPr>
          </a:p>
        </p:txBody>
      </p:sp>
      <p:sp>
        <p:nvSpPr>
          <p:cNvPr id="92" name="Google Shape;92;p16"/>
          <p:cNvSpPr txBox="1"/>
          <p:nvPr/>
        </p:nvSpPr>
        <p:spPr>
          <a:xfrm>
            <a:off x="3663438" y="1286600"/>
            <a:ext cx="16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 </a:t>
            </a:r>
            <a:r>
              <a:rPr b="1" lang="en">
                <a:solidFill>
                  <a:schemeClr val="dk1"/>
                </a:solidFill>
                <a:latin typeface="Montserrat"/>
                <a:ea typeface="Montserrat"/>
                <a:cs typeface="Montserrat"/>
                <a:sym typeface="Montserrat"/>
              </a:rPr>
              <a:t>Prevention</a:t>
            </a:r>
            <a:endParaRPr b="1">
              <a:latin typeface="Montserrat"/>
              <a:ea typeface="Montserrat"/>
              <a:cs typeface="Montserrat"/>
              <a:sym typeface="Montserrat"/>
            </a:endParaRPr>
          </a:p>
        </p:txBody>
      </p:sp>
      <p:sp>
        <p:nvSpPr>
          <p:cNvPr id="93" name="Google Shape;93;p16"/>
          <p:cNvSpPr txBox="1"/>
          <p:nvPr/>
        </p:nvSpPr>
        <p:spPr>
          <a:xfrm>
            <a:off x="6217300" y="1286600"/>
            <a:ext cx="208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Impacts of Time</a:t>
            </a:r>
            <a:endParaRPr b="1">
              <a:latin typeface="Montserrat"/>
              <a:ea typeface="Montserrat"/>
              <a:cs typeface="Montserrat"/>
              <a:sym typeface="Montserrat"/>
            </a:endParaRPr>
          </a:p>
        </p:txBody>
      </p:sp>
      <p:sp>
        <p:nvSpPr>
          <p:cNvPr id="94" name="Google Shape;94;p16"/>
          <p:cNvSpPr txBox="1"/>
          <p:nvPr/>
        </p:nvSpPr>
        <p:spPr>
          <a:xfrm>
            <a:off x="1098500" y="1686800"/>
            <a:ext cx="19902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74151"/>
                </a:solidFill>
                <a:highlight>
                  <a:schemeClr val="lt1"/>
                </a:highlight>
                <a:latin typeface="Montserrat"/>
                <a:ea typeface="Montserrat"/>
                <a:cs typeface="Montserrat"/>
                <a:sym typeface="Montserrat"/>
              </a:rPr>
              <a:t>Understanding the relationship between suicide rates and different demographic, socio-economics and health factors can help identify potential individuals at risk and increased suicide.</a:t>
            </a:r>
            <a:endParaRPr>
              <a:latin typeface="Montserrat"/>
              <a:ea typeface="Montserrat"/>
              <a:cs typeface="Montserrat"/>
              <a:sym typeface="Montserrat"/>
            </a:endParaRPr>
          </a:p>
        </p:txBody>
      </p:sp>
      <p:sp>
        <p:nvSpPr>
          <p:cNvPr id="95" name="Google Shape;95;p16"/>
          <p:cNvSpPr txBox="1"/>
          <p:nvPr/>
        </p:nvSpPr>
        <p:spPr>
          <a:xfrm>
            <a:off x="6228400" y="1686800"/>
            <a:ext cx="16758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74151"/>
                </a:solidFill>
                <a:highlight>
                  <a:schemeClr val="lt1"/>
                </a:highlight>
                <a:latin typeface="Montserrat"/>
                <a:ea typeface="Montserrat"/>
                <a:cs typeface="Montserrat"/>
                <a:sym typeface="Montserrat"/>
              </a:rPr>
              <a:t>Understanding how the factors that impact suicide rates change over time and across countries. </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374151"/>
              </a:solidFill>
              <a:highlight>
                <a:schemeClr val="lt1"/>
              </a:highlight>
              <a:latin typeface="Montserrat"/>
              <a:ea typeface="Montserrat"/>
              <a:cs typeface="Montserrat"/>
              <a:sym typeface="Montserrat"/>
            </a:endParaRPr>
          </a:p>
        </p:txBody>
      </p:sp>
      <p:pic>
        <p:nvPicPr>
          <p:cNvPr id="96" name="Google Shape;96;p16"/>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97" name="Google Shape;97;p16"/>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98" name="Google Shape;98;p16"/>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
        <p:nvSpPr>
          <p:cNvPr id="99" name="Google Shape;99;p16"/>
          <p:cNvSpPr txBox="1"/>
          <p:nvPr/>
        </p:nvSpPr>
        <p:spPr>
          <a:xfrm>
            <a:off x="3663438" y="1674000"/>
            <a:ext cx="19902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74151"/>
                </a:solidFill>
                <a:highlight>
                  <a:schemeClr val="lt1"/>
                </a:highlight>
                <a:latin typeface="Montserrat"/>
                <a:ea typeface="Montserrat"/>
                <a:cs typeface="Montserrat"/>
                <a:sym typeface="Montserrat"/>
              </a:rPr>
              <a:t>With the increasing suicide rates in recent years, the need for increased awareness, education, and resources to address this issue is getting highlighted.</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rgbClr val="374151"/>
              </a:solidFill>
              <a:highlight>
                <a:schemeClr val="lt1"/>
              </a:highlight>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pic>
        <p:nvPicPr>
          <p:cNvPr id="104" name="Google Shape;104;p17"/>
          <p:cNvPicPr preferRelativeResize="0"/>
          <p:nvPr/>
        </p:nvPicPr>
        <p:blipFill rotWithShape="1">
          <a:blip r:embed="rId4">
            <a:alphaModFix amt="49000"/>
          </a:blip>
          <a:srcRect b="35786" l="1114" r="1153" t="22870"/>
          <a:stretch/>
        </p:blipFill>
        <p:spPr>
          <a:xfrm>
            <a:off x="0" y="0"/>
            <a:ext cx="9144001" cy="5143501"/>
          </a:xfrm>
          <a:prstGeom prst="rect">
            <a:avLst/>
          </a:prstGeom>
          <a:noFill/>
          <a:ln>
            <a:noFill/>
          </a:ln>
        </p:spPr>
      </p:pic>
      <p:sp>
        <p:nvSpPr>
          <p:cNvPr id="105" name="Google Shape;105;p17"/>
          <p:cNvSpPr txBox="1"/>
          <p:nvPr>
            <p:ph type="title"/>
          </p:nvPr>
        </p:nvSpPr>
        <p:spPr>
          <a:xfrm>
            <a:off x="311700" y="1301350"/>
            <a:ext cx="8520600" cy="272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820">
                <a:solidFill>
                  <a:schemeClr val="lt1"/>
                </a:solidFill>
                <a:latin typeface="Montserrat"/>
                <a:ea typeface="Montserrat"/>
                <a:cs typeface="Montserrat"/>
                <a:sym typeface="Montserrat"/>
              </a:rPr>
              <a:t>Is there a correlation between suicide risk and socio-economic status and/or health data?</a:t>
            </a:r>
            <a:endParaRPr b="1" sz="182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t/>
            </a:r>
            <a:endParaRPr b="1" sz="182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rPr b="1" lang="en" sz="1820">
                <a:solidFill>
                  <a:schemeClr val="lt1"/>
                </a:solidFill>
                <a:latin typeface="Montserrat"/>
                <a:ea typeface="Montserrat"/>
                <a:cs typeface="Montserrat"/>
                <a:sym typeface="Montserrat"/>
              </a:rPr>
              <a:t>What are the most significant factors that impact suicide rate?</a:t>
            </a:r>
            <a:endParaRPr b="1" sz="182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t/>
            </a:r>
            <a:endParaRPr b="1" sz="182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rPr b="1" lang="en" sz="1820">
                <a:solidFill>
                  <a:schemeClr val="lt1"/>
                </a:solidFill>
                <a:latin typeface="Montserrat"/>
                <a:ea typeface="Montserrat"/>
                <a:cs typeface="Montserrat"/>
                <a:sym typeface="Montserrat"/>
              </a:rPr>
              <a:t>Which machine learning model has a better accuracy for predicting suicide rate?</a:t>
            </a:r>
            <a:endParaRPr b="1" sz="1820">
              <a:solidFill>
                <a:schemeClr val="lt1"/>
              </a:solidFill>
              <a:latin typeface="Montserrat"/>
              <a:ea typeface="Montserrat"/>
              <a:cs typeface="Montserrat"/>
              <a:sym typeface="Montserrat"/>
            </a:endParaRPr>
          </a:p>
          <a:p>
            <a:pPr indent="0" lvl="0" marL="0" rtl="0" algn="ctr">
              <a:spcBef>
                <a:spcPts val="0"/>
              </a:spcBef>
              <a:spcAft>
                <a:spcPts val="0"/>
              </a:spcAft>
              <a:buSzPts val="990"/>
              <a:buNone/>
            </a:pPr>
            <a:r>
              <a:t/>
            </a:r>
            <a:endParaRPr sz="182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SzPts val="990"/>
              <a:buNone/>
            </a:pPr>
            <a:r>
              <a:t/>
            </a:r>
            <a:endParaRPr sz="3220">
              <a:solidFill>
                <a:schemeClr val="lt1"/>
              </a:solidFill>
              <a:latin typeface="Montserrat Medium"/>
              <a:ea typeface="Montserrat Medium"/>
              <a:cs typeface="Montserrat Medium"/>
              <a:sym typeface="Montserrat Medium"/>
            </a:endParaRPr>
          </a:p>
        </p:txBody>
      </p:sp>
      <p:pic>
        <p:nvPicPr>
          <p:cNvPr id="106" name="Google Shape;106;p17"/>
          <p:cNvPicPr preferRelativeResize="0"/>
          <p:nvPr/>
        </p:nvPicPr>
        <p:blipFill>
          <a:blip r:embed="rId5">
            <a:alphaModFix/>
          </a:blip>
          <a:stretch>
            <a:fillRect/>
          </a:stretch>
        </p:blipFill>
        <p:spPr>
          <a:xfrm>
            <a:off x="311698" y="4550288"/>
            <a:ext cx="1141352" cy="356675"/>
          </a:xfrm>
          <a:prstGeom prst="rect">
            <a:avLst/>
          </a:prstGeom>
          <a:noFill/>
          <a:ln>
            <a:noFill/>
          </a:ln>
        </p:spPr>
      </p:pic>
      <p:sp>
        <p:nvSpPr>
          <p:cNvPr id="107" name="Google Shape;107;p17"/>
          <p:cNvSpPr txBox="1"/>
          <p:nvPr/>
        </p:nvSpPr>
        <p:spPr>
          <a:xfrm>
            <a:off x="1109575" y="4398475"/>
            <a:ext cx="1728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lt1"/>
                </a:solidFill>
                <a:latin typeface="Montserrat Light"/>
                <a:ea typeface="Montserrat Light"/>
                <a:cs typeface="Montserrat Light"/>
                <a:sym typeface="Montserrat Light"/>
              </a:rPr>
              <a:t>| </a:t>
            </a:r>
            <a:r>
              <a:rPr lang="en">
                <a:solidFill>
                  <a:schemeClr val="lt1"/>
                </a:solidFill>
                <a:latin typeface="Montserrat Light"/>
                <a:ea typeface="Montserrat Light"/>
                <a:cs typeface="Montserrat Light"/>
                <a:sym typeface="Montserrat Light"/>
              </a:rPr>
              <a:t>Group 8</a:t>
            </a:r>
            <a:endParaRPr sz="2700">
              <a:solidFill>
                <a:schemeClr val="lt1"/>
              </a:solidFill>
              <a:latin typeface="Montserrat Light"/>
              <a:ea typeface="Montserrat Light"/>
              <a:cs typeface="Montserrat Light"/>
              <a:sym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8"/>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113" name="Google Shape;113;p18"/>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114" name="Google Shape;114;p18"/>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
        <p:nvSpPr>
          <p:cNvPr id="115" name="Google Shape;115;p18"/>
          <p:cNvSpPr txBox="1"/>
          <p:nvPr>
            <p:ph type="title"/>
          </p:nvPr>
        </p:nvSpPr>
        <p:spPr>
          <a:xfrm>
            <a:off x="583150" y="418075"/>
            <a:ext cx="3410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Technologies</a:t>
            </a:r>
            <a:endParaRPr sz="1920">
              <a:latin typeface="Montserrat"/>
              <a:ea typeface="Montserrat"/>
              <a:cs typeface="Montserrat"/>
              <a:sym typeface="Montserrat"/>
            </a:endParaRPr>
          </a:p>
        </p:txBody>
      </p:sp>
      <p:pic>
        <p:nvPicPr>
          <p:cNvPr id="116" name="Google Shape;116;p18"/>
          <p:cNvPicPr preferRelativeResize="0"/>
          <p:nvPr/>
        </p:nvPicPr>
        <p:blipFill>
          <a:blip r:embed="rId5">
            <a:alphaModFix/>
          </a:blip>
          <a:stretch>
            <a:fillRect/>
          </a:stretch>
        </p:blipFill>
        <p:spPr>
          <a:xfrm>
            <a:off x="1131175" y="1355925"/>
            <a:ext cx="865701" cy="1003499"/>
          </a:xfrm>
          <a:prstGeom prst="rect">
            <a:avLst/>
          </a:prstGeom>
          <a:noFill/>
          <a:ln>
            <a:noFill/>
          </a:ln>
        </p:spPr>
      </p:pic>
      <p:pic>
        <p:nvPicPr>
          <p:cNvPr id="117" name="Google Shape;117;p18"/>
          <p:cNvPicPr preferRelativeResize="0"/>
          <p:nvPr/>
        </p:nvPicPr>
        <p:blipFill>
          <a:blip r:embed="rId6">
            <a:alphaModFix/>
          </a:blip>
          <a:stretch>
            <a:fillRect/>
          </a:stretch>
        </p:blipFill>
        <p:spPr>
          <a:xfrm>
            <a:off x="2819850" y="1543789"/>
            <a:ext cx="1484759" cy="600300"/>
          </a:xfrm>
          <a:prstGeom prst="rect">
            <a:avLst/>
          </a:prstGeom>
          <a:noFill/>
          <a:ln>
            <a:noFill/>
          </a:ln>
        </p:spPr>
      </p:pic>
      <p:pic>
        <p:nvPicPr>
          <p:cNvPr id="118" name="Google Shape;118;p18"/>
          <p:cNvPicPr preferRelativeResize="0"/>
          <p:nvPr/>
        </p:nvPicPr>
        <p:blipFill>
          <a:blip r:embed="rId7">
            <a:alphaModFix/>
          </a:blip>
          <a:stretch>
            <a:fillRect/>
          </a:stretch>
        </p:blipFill>
        <p:spPr>
          <a:xfrm>
            <a:off x="4931975" y="1256025"/>
            <a:ext cx="1065200" cy="1065200"/>
          </a:xfrm>
          <a:prstGeom prst="rect">
            <a:avLst/>
          </a:prstGeom>
          <a:noFill/>
          <a:ln>
            <a:noFill/>
          </a:ln>
        </p:spPr>
      </p:pic>
      <p:pic>
        <p:nvPicPr>
          <p:cNvPr id="119" name="Google Shape;119;p18"/>
          <p:cNvPicPr preferRelativeResize="0"/>
          <p:nvPr/>
        </p:nvPicPr>
        <p:blipFill>
          <a:blip r:embed="rId8">
            <a:alphaModFix/>
          </a:blip>
          <a:stretch>
            <a:fillRect/>
          </a:stretch>
        </p:blipFill>
        <p:spPr>
          <a:xfrm>
            <a:off x="6624549" y="1470450"/>
            <a:ext cx="1388273" cy="747004"/>
          </a:xfrm>
          <a:prstGeom prst="rect">
            <a:avLst/>
          </a:prstGeom>
          <a:noFill/>
          <a:ln>
            <a:noFill/>
          </a:ln>
        </p:spPr>
      </p:pic>
      <p:pic>
        <p:nvPicPr>
          <p:cNvPr id="120" name="Google Shape;120;p18"/>
          <p:cNvPicPr preferRelativeResize="0"/>
          <p:nvPr/>
        </p:nvPicPr>
        <p:blipFill>
          <a:blip r:embed="rId9">
            <a:alphaModFix/>
          </a:blip>
          <a:stretch>
            <a:fillRect/>
          </a:stretch>
        </p:blipFill>
        <p:spPr>
          <a:xfrm>
            <a:off x="2371638" y="2816377"/>
            <a:ext cx="1932964" cy="400200"/>
          </a:xfrm>
          <a:prstGeom prst="rect">
            <a:avLst/>
          </a:prstGeom>
          <a:noFill/>
          <a:ln>
            <a:noFill/>
          </a:ln>
        </p:spPr>
      </p:pic>
      <p:pic>
        <p:nvPicPr>
          <p:cNvPr id="121" name="Google Shape;121;p18"/>
          <p:cNvPicPr preferRelativeResize="0"/>
          <p:nvPr/>
        </p:nvPicPr>
        <p:blipFill>
          <a:blip r:embed="rId10">
            <a:alphaModFix/>
          </a:blip>
          <a:stretch>
            <a:fillRect/>
          </a:stretch>
        </p:blipFill>
        <p:spPr>
          <a:xfrm>
            <a:off x="4931978" y="2930512"/>
            <a:ext cx="1783397" cy="35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p:nvPr/>
        </p:nvSpPr>
        <p:spPr>
          <a:xfrm>
            <a:off x="1671888" y="1775183"/>
            <a:ext cx="356100" cy="38400"/>
          </a:xfrm>
          <a:prstGeom prst="roundRect">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D85C6"/>
              </a:solidFill>
            </a:endParaRPr>
          </a:p>
        </p:txBody>
      </p:sp>
      <p:grpSp>
        <p:nvGrpSpPr>
          <p:cNvPr id="127" name="Google Shape;127;p19"/>
          <p:cNvGrpSpPr/>
          <p:nvPr/>
        </p:nvGrpSpPr>
        <p:grpSpPr>
          <a:xfrm>
            <a:off x="519851" y="1459240"/>
            <a:ext cx="1320624" cy="1977690"/>
            <a:chOff x="519875" y="1948510"/>
            <a:chExt cx="1310403" cy="1897975"/>
          </a:xfrm>
        </p:grpSpPr>
        <p:sp>
          <p:nvSpPr>
            <p:cNvPr id="128" name="Google Shape;128;p19"/>
            <p:cNvSpPr/>
            <p:nvPr/>
          </p:nvSpPr>
          <p:spPr>
            <a:xfrm>
              <a:off x="877947" y="1948510"/>
              <a:ext cx="594300" cy="594300"/>
            </a:xfrm>
            <a:prstGeom prst="ellipse">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txBox="1"/>
            <p:nvPr/>
          </p:nvSpPr>
          <p:spPr>
            <a:xfrm>
              <a:off x="956684" y="2045697"/>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rgbClr val="3D85C6"/>
                  </a:solidFill>
                  <a:latin typeface="Montserrat"/>
                  <a:ea typeface="Montserrat"/>
                  <a:cs typeface="Montserrat"/>
                  <a:sym typeface="Montserrat"/>
                </a:rPr>
                <a:t>1</a:t>
              </a:r>
              <a:endParaRPr sz="1500">
                <a:solidFill>
                  <a:srgbClr val="3D85C6"/>
                </a:solidFill>
                <a:latin typeface="Montserrat"/>
                <a:ea typeface="Montserrat"/>
                <a:cs typeface="Montserrat"/>
                <a:sym typeface="Montserrat"/>
              </a:endParaRPr>
            </a:p>
            <a:p>
              <a:pPr indent="0" lvl="0" marL="0" rtl="0" algn="ctr">
                <a:lnSpc>
                  <a:spcPct val="115000"/>
                </a:lnSpc>
                <a:spcBef>
                  <a:spcPts val="1600"/>
                </a:spcBef>
                <a:spcAft>
                  <a:spcPts val="1600"/>
                </a:spcAft>
                <a:buNone/>
              </a:pPr>
              <a:r>
                <a:t/>
              </a:r>
              <a:endParaRPr b="1" sz="800">
                <a:solidFill>
                  <a:srgbClr val="0C58D3"/>
                </a:solidFill>
                <a:latin typeface="Roboto"/>
                <a:ea typeface="Roboto"/>
                <a:cs typeface="Roboto"/>
                <a:sym typeface="Roboto"/>
              </a:endParaRPr>
            </a:p>
          </p:txBody>
        </p:sp>
        <p:sp>
          <p:nvSpPr>
            <p:cNvPr id="130" name="Google Shape;130;p19"/>
            <p:cNvSpPr txBox="1"/>
            <p:nvPr/>
          </p:nvSpPr>
          <p:spPr>
            <a:xfrm>
              <a:off x="519878"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3D85C6"/>
                  </a:solidFill>
                  <a:latin typeface="Montserrat SemiBold"/>
                  <a:ea typeface="Montserrat SemiBold"/>
                  <a:cs typeface="Montserrat SemiBold"/>
                  <a:sym typeface="Montserrat SemiBold"/>
                </a:rPr>
                <a:t>Data Type</a:t>
              </a:r>
              <a:endParaRPr sz="1200">
                <a:solidFill>
                  <a:srgbClr val="3D85C6"/>
                </a:solidFill>
                <a:latin typeface="Montserrat SemiBold"/>
                <a:ea typeface="Montserrat SemiBold"/>
                <a:cs typeface="Montserrat SemiBold"/>
                <a:sym typeface="Montserrat SemiBold"/>
              </a:endParaRPr>
            </a:p>
          </p:txBody>
        </p:sp>
        <p:sp>
          <p:nvSpPr>
            <p:cNvPr id="131" name="Google Shape;131;p19"/>
            <p:cNvSpPr txBox="1"/>
            <p:nvPr/>
          </p:nvSpPr>
          <p:spPr>
            <a:xfrm>
              <a:off x="519875" y="3109085"/>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rgbClr val="3D85C6"/>
                  </a:solidFill>
                  <a:latin typeface="Montserrat"/>
                  <a:ea typeface="Montserrat"/>
                  <a:cs typeface="Montserrat"/>
                  <a:sym typeface="Montserrat"/>
                </a:rPr>
                <a:t>convert the 'Time' column to string to create an unique identifier column 'LocationTime'</a:t>
              </a:r>
              <a:endParaRPr sz="900">
                <a:solidFill>
                  <a:srgbClr val="3D85C6"/>
                </a:solidFill>
                <a:latin typeface="Montserrat"/>
                <a:ea typeface="Montserrat"/>
                <a:cs typeface="Montserrat"/>
                <a:sym typeface="Montserrat"/>
              </a:endParaRPr>
            </a:p>
          </p:txBody>
        </p:sp>
      </p:grpSp>
      <p:grpSp>
        <p:nvGrpSpPr>
          <p:cNvPr id="132" name="Google Shape;132;p19"/>
          <p:cNvGrpSpPr/>
          <p:nvPr/>
        </p:nvGrpSpPr>
        <p:grpSpPr>
          <a:xfrm>
            <a:off x="1858258" y="1459240"/>
            <a:ext cx="1321646" cy="1977690"/>
            <a:chOff x="1847923" y="1948510"/>
            <a:chExt cx="1311417" cy="1897975"/>
          </a:xfrm>
        </p:grpSpPr>
        <p:sp>
          <p:nvSpPr>
            <p:cNvPr id="133" name="Google Shape;133;p19"/>
            <p:cNvSpPr/>
            <p:nvPr/>
          </p:nvSpPr>
          <p:spPr>
            <a:xfrm>
              <a:off x="2206990" y="1948510"/>
              <a:ext cx="594300" cy="594300"/>
            </a:xfrm>
            <a:prstGeom prst="ellipse">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txBox="1"/>
            <p:nvPr/>
          </p:nvSpPr>
          <p:spPr>
            <a:xfrm>
              <a:off x="1847923" y="2752837"/>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3D85C6"/>
                  </a:solidFill>
                  <a:latin typeface="Montserrat SemiBold"/>
                  <a:ea typeface="Montserrat SemiBold"/>
                  <a:cs typeface="Montserrat SemiBold"/>
                  <a:sym typeface="Montserrat SemiBold"/>
                </a:rPr>
                <a:t>Remove  Columns</a:t>
              </a:r>
              <a:endParaRPr sz="1200">
                <a:solidFill>
                  <a:srgbClr val="3D85C6"/>
                </a:solidFill>
                <a:latin typeface="Montserrat SemiBold"/>
                <a:ea typeface="Montserrat SemiBold"/>
                <a:cs typeface="Montserrat SemiBold"/>
                <a:sym typeface="Montserrat SemiBold"/>
              </a:endParaRPr>
            </a:p>
          </p:txBody>
        </p:sp>
        <p:sp>
          <p:nvSpPr>
            <p:cNvPr id="135" name="Google Shape;135;p19"/>
            <p:cNvSpPr txBox="1"/>
            <p:nvPr/>
          </p:nvSpPr>
          <p:spPr>
            <a:xfrm>
              <a:off x="1848940" y="3109085"/>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rgbClr val="0C58D3"/>
                  </a:solidFill>
                  <a:latin typeface="Montserrat"/>
                  <a:ea typeface="Montserrat"/>
                  <a:cs typeface="Montserrat"/>
                  <a:sym typeface="Montserrat"/>
                </a:rPr>
                <a:t>'Flag Codes', 'Measure', 'Indicator' and 'Frequency' because it did not have any relevant data for the prediction </a:t>
              </a:r>
              <a:endParaRPr sz="900">
                <a:solidFill>
                  <a:srgbClr val="0C58D3"/>
                </a:solidFill>
                <a:latin typeface="Montserrat"/>
                <a:ea typeface="Montserrat"/>
                <a:cs typeface="Montserrat"/>
                <a:sym typeface="Montserrat"/>
              </a:endParaRPr>
            </a:p>
          </p:txBody>
        </p:sp>
        <p:sp>
          <p:nvSpPr>
            <p:cNvPr id="136" name="Google Shape;136;p19"/>
            <p:cNvSpPr txBox="1"/>
            <p:nvPr/>
          </p:nvSpPr>
          <p:spPr>
            <a:xfrm>
              <a:off x="2292026" y="2048448"/>
              <a:ext cx="436800" cy="3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rgbClr val="3D85C6"/>
                  </a:solidFill>
                  <a:latin typeface="Montserrat"/>
                  <a:ea typeface="Montserrat"/>
                  <a:cs typeface="Montserrat"/>
                  <a:sym typeface="Montserrat"/>
                </a:rPr>
                <a:t>2</a:t>
              </a:r>
              <a:endParaRPr sz="1500">
                <a:solidFill>
                  <a:srgbClr val="3D85C6"/>
                </a:solidFill>
                <a:latin typeface="Montserrat"/>
                <a:ea typeface="Montserrat"/>
                <a:cs typeface="Montserrat"/>
                <a:sym typeface="Montserrat"/>
              </a:endParaRPr>
            </a:p>
          </p:txBody>
        </p:sp>
      </p:grpSp>
      <p:grpSp>
        <p:nvGrpSpPr>
          <p:cNvPr id="137" name="Google Shape;137;p19"/>
          <p:cNvGrpSpPr/>
          <p:nvPr/>
        </p:nvGrpSpPr>
        <p:grpSpPr>
          <a:xfrm>
            <a:off x="3198744" y="1459240"/>
            <a:ext cx="1370509" cy="1977689"/>
            <a:chOff x="3178034" y="1948510"/>
            <a:chExt cx="1359902" cy="1897974"/>
          </a:xfrm>
        </p:grpSpPr>
        <p:sp>
          <p:nvSpPr>
            <p:cNvPr id="138" name="Google Shape;138;p19"/>
            <p:cNvSpPr/>
            <p:nvPr/>
          </p:nvSpPr>
          <p:spPr>
            <a:xfrm>
              <a:off x="3560827" y="1948510"/>
              <a:ext cx="594300" cy="594300"/>
            </a:xfrm>
            <a:prstGeom prst="ellipse">
              <a:avLst/>
            </a:prstGeom>
            <a:noFill/>
            <a:ln cap="flat" cmpd="sng" w="381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txBox="1"/>
            <p:nvPr/>
          </p:nvSpPr>
          <p:spPr>
            <a:xfrm>
              <a:off x="3178034"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0B5394"/>
                  </a:solidFill>
                  <a:latin typeface="Montserrat SemiBold"/>
                  <a:ea typeface="Montserrat SemiBold"/>
                  <a:cs typeface="Montserrat SemiBold"/>
                  <a:sym typeface="Montserrat SemiBold"/>
                </a:rPr>
                <a:t>Filter Columns</a:t>
              </a:r>
              <a:endParaRPr sz="1200">
                <a:solidFill>
                  <a:srgbClr val="0B5394"/>
                </a:solidFill>
                <a:latin typeface="Montserrat SemiBold"/>
                <a:ea typeface="Montserrat SemiBold"/>
                <a:cs typeface="Montserrat SemiBold"/>
                <a:sym typeface="Montserrat SemiBold"/>
              </a:endParaRPr>
            </a:p>
          </p:txBody>
        </p:sp>
        <p:sp>
          <p:nvSpPr>
            <p:cNvPr id="140" name="Google Shape;140;p19"/>
            <p:cNvSpPr txBox="1"/>
            <p:nvPr/>
          </p:nvSpPr>
          <p:spPr>
            <a:xfrm>
              <a:off x="3178036" y="3109084"/>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rgbClr val="0B5394"/>
                  </a:solidFill>
                  <a:latin typeface="Montserrat"/>
                  <a:ea typeface="Montserrat"/>
                  <a:cs typeface="Montserrat"/>
                  <a:sym typeface="Montserrat"/>
                </a:rPr>
                <a:t> filter by the 'Time' column to include values between 1990 and 2020</a:t>
              </a:r>
              <a:endParaRPr sz="900">
                <a:solidFill>
                  <a:srgbClr val="0B5394"/>
                </a:solidFill>
                <a:latin typeface="Montserrat"/>
                <a:ea typeface="Montserrat"/>
                <a:cs typeface="Montserrat"/>
                <a:sym typeface="Montserrat"/>
              </a:endParaRPr>
            </a:p>
          </p:txBody>
        </p:sp>
        <p:sp>
          <p:nvSpPr>
            <p:cNvPr id="141" name="Google Shape;141;p19"/>
            <p:cNvSpPr txBox="1"/>
            <p:nvPr/>
          </p:nvSpPr>
          <p:spPr>
            <a:xfrm>
              <a:off x="3639577" y="2036556"/>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rgbClr val="0B5394"/>
                  </a:solidFill>
                  <a:latin typeface="Montserrat"/>
                  <a:ea typeface="Montserrat"/>
                  <a:cs typeface="Montserrat"/>
                  <a:sym typeface="Montserrat"/>
                </a:rPr>
                <a:t>3</a:t>
              </a:r>
              <a:endParaRPr sz="1500">
                <a:solidFill>
                  <a:srgbClr val="0B5394"/>
                </a:solidFill>
                <a:latin typeface="Montserrat"/>
                <a:ea typeface="Montserrat"/>
                <a:cs typeface="Montserrat"/>
                <a:sym typeface="Montserrat"/>
              </a:endParaRPr>
            </a:p>
          </p:txBody>
        </p:sp>
      </p:grpSp>
      <p:grpSp>
        <p:nvGrpSpPr>
          <p:cNvPr id="142" name="Google Shape;142;p19"/>
          <p:cNvGrpSpPr/>
          <p:nvPr/>
        </p:nvGrpSpPr>
        <p:grpSpPr>
          <a:xfrm>
            <a:off x="4589121" y="1459240"/>
            <a:ext cx="1320624" cy="1977690"/>
            <a:chOff x="4557650" y="1948510"/>
            <a:chExt cx="1310403" cy="1897975"/>
          </a:xfrm>
        </p:grpSpPr>
        <p:sp>
          <p:nvSpPr>
            <p:cNvPr id="143" name="Google Shape;143;p19"/>
            <p:cNvSpPr/>
            <p:nvPr/>
          </p:nvSpPr>
          <p:spPr>
            <a:xfrm>
              <a:off x="4915703" y="1948510"/>
              <a:ext cx="594300" cy="594300"/>
            </a:xfrm>
            <a:prstGeom prst="ellipse">
              <a:avLst/>
            </a:prstGeom>
            <a:noFill/>
            <a:ln cap="flat" cmpd="sng" w="381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B5394"/>
                </a:solidFill>
              </a:endParaRPr>
            </a:p>
          </p:txBody>
        </p:sp>
        <p:sp>
          <p:nvSpPr>
            <p:cNvPr id="144" name="Google Shape;144;p19"/>
            <p:cNvSpPr txBox="1"/>
            <p:nvPr/>
          </p:nvSpPr>
          <p:spPr>
            <a:xfrm>
              <a:off x="455765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0B5394"/>
                  </a:solidFill>
                  <a:latin typeface="Montserrat SemiBold"/>
                  <a:ea typeface="Montserrat SemiBold"/>
                  <a:cs typeface="Montserrat SemiBold"/>
                  <a:sym typeface="Montserrat SemiBold"/>
                </a:rPr>
                <a:t>Pivot Table</a:t>
              </a:r>
              <a:endParaRPr sz="1200">
                <a:solidFill>
                  <a:srgbClr val="0B5394"/>
                </a:solidFill>
                <a:latin typeface="Montserrat SemiBold"/>
                <a:ea typeface="Montserrat SemiBold"/>
                <a:cs typeface="Montserrat SemiBold"/>
                <a:sym typeface="Montserrat SemiBold"/>
              </a:endParaRPr>
            </a:p>
          </p:txBody>
        </p:sp>
        <p:sp>
          <p:nvSpPr>
            <p:cNvPr id="145" name="Google Shape;145;p19"/>
            <p:cNvSpPr txBox="1"/>
            <p:nvPr/>
          </p:nvSpPr>
          <p:spPr>
            <a:xfrm>
              <a:off x="4557653" y="3109085"/>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rgbClr val="0B5394"/>
                  </a:solidFill>
                  <a:latin typeface="Montserrat"/>
                  <a:ea typeface="Montserrat"/>
                  <a:cs typeface="Montserrat"/>
                  <a:sym typeface="Montserrat"/>
                </a:rPr>
                <a:t>create a separate column for each 'subject' group</a:t>
              </a:r>
              <a:endParaRPr sz="900">
                <a:solidFill>
                  <a:srgbClr val="0B5394"/>
                </a:solidFill>
                <a:latin typeface="Montserrat"/>
                <a:ea typeface="Montserrat"/>
                <a:cs typeface="Montserrat"/>
                <a:sym typeface="Montserrat"/>
              </a:endParaRPr>
            </a:p>
          </p:txBody>
        </p:sp>
        <p:sp>
          <p:nvSpPr>
            <p:cNvPr id="146" name="Google Shape;146;p19"/>
            <p:cNvSpPr txBox="1"/>
            <p:nvPr/>
          </p:nvSpPr>
          <p:spPr>
            <a:xfrm>
              <a:off x="4994453" y="2036556"/>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rgbClr val="0B5394"/>
                  </a:solidFill>
                  <a:latin typeface="Montserrat"/>
                  <a:ea typeface="Montserrat"/>
                  <a:cs typeface="Montserrat"/>
                  <a:sym typeface="Montserrat"/>
                </a:rPr>
                <a:t>4</a:t>
              </a:r>
              <a:endParaRPr sz="2200">
                <a:solidFill>
                  <a:srgbClr val="0B5394"/>
                </a:solidFill>
                <a:latin typeface="Montserrat"/>
                <a:ea typeface="Montserrat"/>
                <a:cs typeface="Montserrat"/>
                <a:sym typeface="Montserrat"/>
              </a:endParaRPr>
            </a:p>
          </p:txBody>
        </p:sp>
      </p:grpSp>
      <p:grpSp>
        <p:nvGrpSpPr>
          <p:cNvPr id="147" name="Google Shape;147;p19"/>
          <p:cNvGrpSpPr/>
          <p:nvPr/>
        </p:nvGrpSpPr>
        <p:grpSpPr>
          <a:xfrm>
            <a:off x="5929646" y="1459240"/>
            <a:ext cx="1370513" cy="1977690"/>
            <a:chOff x="5887800" y="1948510"/>
            <a:chExt cx="1359905" cy="1897975"/>
          </a:xfrm>
        </p:grpSpPr>
        <p:sp>
          <p:nvSpPr>
            <p:cNvPr id="148" name="Google Shape;148;p19"/>
            <p:cNvSpPr/>
            <p:nvPr/>
          </p:nvSpPr>
          <p:spPr>
            <a:xfrm>
              <a:off x="6270606" y="1948510"/>
              <a:ext cx="594300" cy="594300"/>
            </a:xfrm>
            <a:prstGeom prst="ellipse">
              <a:avLst/>
            </a:prstGeom>
            <a:no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txBox="1"/>
            <p:nvPr/>
          </p:nvSpPr>
          <p:spPr>
            <a:xfrm>
              <a:off x="5887800"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666666"/>
                  </a:solidFill>
                  <a:latin typeface="Montserrat SemiBold"/>
                  <a:ea typeface="Montserrat SemiBold"/>
                  <a:cs typeface="Montserrat SemiBold"/>
                  <a:sym typeface="Montserrat SemiBold"/>
                </a:rPr>
                <a:t>Null Values</a:t>
              </a:r>
              <a:endParaRPr sz="1200">
                <a:solidFill>
                  <a:srgbClr val="666666"/>
                </a:solidFill>
                <a:latin typeface="Montserrat SemiBold"/>
                <a:ea typeface="Montserrat SemiBold"/>
                <a:cs typeface="Montserrat SemiBold"/>
                <a:sym typeface="Montserrat SemiBold"/>
              </a:endParaRPr>
            </a:p>
          </p:txBody>
        </p:sp>
        <p:sp>
          <p:nvSpPr>
            <p:cNvPr id="150" name="Google Shape;150;p19"/>
            <p:cNvSpPr txBox="1"/>
            <p:nvPr/>
          </p:nvSpPr>
          <p:spPr>
            <a:xfrm>
              <a:off x="5887806" y="3109085"/>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rgbClr val="666666"/>
                  </a:solidFill>
                  <a:latin typeface="Montserrat"/>
                  <a:ea typeface="Montserrat"/>
                  <a:cs typeface="Montserrat"/>
                  <a:sym typeface="Montserrat"/>
                </a:rPr>
                <a:t>handle all the null values doing the average for it </a:t>
              </a:r>
              <a:endParaRPr sz="900">
                <a:solidFill>
                  <a:srgbClr val="666666"/>
                </a:solidFill>
                <a:latin typeface="Montserrat"/>
                <a:ea typeface="Montserrat"/>
                <a:cs typeface="Montserrat"/>
                <a:sym typeface="Montserrat"/>
              </a:endParaRPr>
            </a:p>
          </p:txBody>
        </p:sp>
        <p:sp>
          <p:nvSpPr>
            <p:cNvPr id="151" name="Google Shape;151;p19"/>
            <p:cNvSpPr txBox="1"/>
            <p:nvPr/>
          </p:nvSpPr>
          <p:spPr>
            <a:xfrm>
              <a:off x="6349356" y="2036556"/>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rgbClr val="666666"/>
                  </a:solidFill>
                  <a:latin typeface="Montserrat"/>
                  <a:ea typeface="Montserrat"/>
                  <a:cs typeface="Montserrat"/>
                  <a:sym typeface="Montserrat"/>
                </a:rPr>
                <a:t>5</a:t>
              </a:r>
              <a:endParaRPr sz="1500">
                <a:solidFill>
                  <a:srgbClr val="666666"/>
                </a:solidFill>
                <a:latin typeface="Montserrat"/>
                <a:ea typeface="Montserrat"/>
                <a:cs typeface="Montserrat"/>
                <a:sym typeface="Montserrat"/>
              </a:endParaRPr>
            </a:p>
          </p:txBody>
        </p:sp>
      </p:grpSp>
      <p:grpSp>
        <p:nvGrpSpPr>
          <p:cNvPr id="152" name="Google Shape;152;p19"/>
          <p:cNvGrpSpPr/>
          <p:nvPr/>
        </p:nvGrpSpPr>
        <p:grpSpPr>
          <a:xfrm>
            <a:off x="7320045" y="1459240"/>
            <a:ext cx="1370513" cy="1977690"/>
            <a:chOff x="7267438" y="1948510"/>
            <a:chExt cx="1359905" cy="1897975"/>
          </a:xfrm>
        </p:grpSpPr>
        <p:sp>
          <p:nvSpPr>
            <p:cNvPr id="153" name="Google Shape;153;p19"/>
            <p:cNvSpPr/>
            <p:nvPr/>
          </p:nvSpPr>
          <p:spPr>
            <a:xfrm>
              <a:off x="7647018" y="1948510"/>
              <a:ext cx="594300" cy="594300"/>
            </a:xfrm>
            <a:prstGeom prst="ellipse">
              <a:avLst/>
            </a:prstGeom>
            <a:no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txBox="1"/>
            <p:nvPr/>
          </p:nvSpPr>
          <p:spPr>
            <a:xfrm>
              <a:off x="7267438" y="2747427"/>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666666"/>
                  </a:solidFill>
                  <a:latin typeface="Montserrat SemiBold"/>
                  <a:ea typeface="Montserrat SemiBold"/>
                  <a:cs typeface="Montserrat SemiBold"/>
                  <a:sym typeface="Montserrat SemiBold"/>
                </a:rPr>
                <a:t>Merge Datasets</a:t>
              </a:r>
              <a:endParaRPr sz="1200">
                <a:solidFill>
                  <a:srgbClr val="666666"/>
                </a:solidFill>
                <a:latin typeface="Montserrat SemiBold"/>
                <a:ea typeface="Montserrat SemiBold"/>
                <a:cs typeface="Montserrat SemiBold"/>
                <a:sym typeface="Montserrat SemiBold"/>
              </a:endParaRPr>
            </a:p>
          </p:txBody>
        </p:sp>
        <p:sp>
          <p:nvSpPr>
            <p:cNvPr id="155" name="Google Shape;155;p19"/>
            <p:cNvSpPr txBox="1"/>
            <p:nvPr/>
          </p:nvSpPr>
          <p:spPr>
            <a:xfrm>
              <a:off x="7267443" y="3109085"/>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rgbClr val="666666"/>
                  </a:solidFill>
                  <a:latin typeface="Montserrat"/>
                  <a:ea typeface="Montserrat"/>
                  <a:cs typeface="Montserrat"/>
                  <a:sym typeface="Montserrat"/>
                </a:rPr>
                <a:t>merged all the 8 tables to a single dataset by the 'LocationTime' column.</a:t>
              </a:r>
              <a:endParaRPr sz="900">
                <a:solidFill>
                  <a:srgbClr val="666666"/>
                </a:solidFill>
                <a:latin typeface="Montserrat"/>
                <a:ea typeface="Montserrat"/>
                <a:cs typeface="Montserrat"/>
                <a:sym typeface="Montserrat"/>
              </a:endParaRPr>
            </a:p>
          </p:txBody>
        </p:sp>
        <p:sp>
          <p:nvSpPr>
            <p:cNvPr id="156" name="Google Shape;156;p19"/>
            <p:cNvSpPr txBox="1"/>
            <p:nvPr/>
          </p:nvSpPr>
          <p:spPr>
            <a:xfrm>
              <a:off x="7725768" y="2036556"/>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rgbClr val="666666"/>
                  </a:solidFill>
                  <a:latin typeface="Montserrat"/>
                  <a:ea typeface="Montserrat"/>
                  <a:cs typeface="Montserrat"/>
                  <a:sym typeface="Montserrat"/>
                </a:rPr>
                <a:t>6</a:t>
              </a:r>
              <a:endParaRPr sz="1500">
                <a:solidFill>
                  <a:srgbClr val="666666"/>
                </a:solidFill>
                <a:latin typeface="Montserrat"/>
                <a:ea typeface="Montserrat"/>
                <a:cs typeface="Montserrat"/>
                <a:sym typeface="Montserrat"/>
              </a:endParaRPr>
            </a:p>
          </p:txBody>
        </p:sp>
      </p:grpSp>
      <p:sp>
        <p:nvSpPr>
          <p:cNvPr id="157" name="Google Shape;157;p19"/>
          <p:cNvSpPr/>
          <p:nvPr/>
        </p:nvSpPr>
        <p:spPr>
          <a:xfrm>
            <a:off x="3023849" y="1775183"/>
            <a:ext cx="356100" cy="38400"/>
          </a:xfrm>
          <a:prstGeom prst="roundRect">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4388837" y="1775183"/>
            <a:ext cx="356100" cy="38400"/>
          </a:xfrm>
          <a:prstGeom prst="roundRect">
            <a:avLst>
              <a:gd fmla="val 50000" name="adj"/>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5754342" y="1775183"/>
            <a:ext cx="356100" cy="38400"/>
          </a:xfrm>
          <a:prstGeom prst="roundRect">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B5394"/>
              </a:solidFill>
            </a:endParaRPr>
          </a:p>
        </p:txBody>
      </p:sp>
      <p:sp>
        <p:nvSpPr>
          <p:cNvPr id="160" name="Google Shape;160;p19"/>
          <p:cNvSpPr/>
          <p:nvPr/>
        </p:nvSpPr>
        <p:spPr>
          <a:xfrm>
            <a:off x="7130719" y="1775183"/>
            <a:ext cx="356100" cy="384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txBox="1"/>
          <p:nvPr>
            <p:ph type="title"/>
          </p:nvPr>
        </p:nvSpPr>
        <p:spPr>
          <a:xfrm>
            <a:off x="583150" y="418075"/>
            <a:ext cx="34104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Data Clean Process  </a:t>
            </a:r>
            <a:endParaRPr sz="1920">
              <a:latin typeface="Montserrat"/>
              <a:ea typeface="Montserrat"/>
              <a:cs typeface="Montserrat"/>
              <a:sym typeface="Montserrat"/>
            </a:endParaRPr>
          </a:p>
        </p:txBody>
      </p:sp>
      <p:pic>
        <p:nvPicPr>
          <p:cNvPr id="162" name="Google Shape;162;p19"/>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163" name="Google Shape;163;p19"/>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164" name="Google Shape;164;p19"/>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588775" y="363425"/>
            <a:ext cx="34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1562"/>
              <a:buNone/>
            </a:pPr>
            <a:r>
              <a:rPr lang="en" sz="1920">
                <a:latin typeface="Montserrat"/>
                <a:ea typeface="Montserrat"/>
                <a:cs typeface="Montserrat"/>
                <a:sym typeface="Montserrat"/>
              </a:rPr>
              <a:t>Data </a:t>
            </a:r>
            <a:endParaRPr sz="1920">
              <a:latin typeface="Montserrat"/>
              <a:ea typeface="Montserrat"/>
              <a:cs typeface="Montserrat"/>
              <a:sym typeface="Montserrat"/>
            </a:endParaRPr>
          </a:p>
          <a:p>
            <a:pPr indent="0" lvl="0" marL="0" rtl="0" algn="l">
              <a:spcBef>
                <a:spcPts val="0"/>
              </a:spcBef>
              <a:spcAft>
                <a:spcPts val="0"/>
              </a:spcAft>
              <a:buSzPct val="51562"/>
              <a:buNone/>
            </a:pPr>
            <a:r>
              <a:rPr lang="en" sz="1920">
                <a:latin typeface="Montserrat"/>
                <a:ea typeface="Montserrat"/>
                <a:cs typeface="Montserrat"/>
                <a:sym typeface="Montserrat"/>
              </a:rPr>
              <a:t>Description </a:t>
            </a:r>
            <a:endParaRPr sz="1920">
              <a:latin typeface="Montserrat"/>
              <a:ea typeface="Montserrat"/>
              <a:cs typeface="Montserrat"/>
              <a:sym typeface="Montserrat"/>
            </a:endParaRPr>
          </a:p>
        </p:txBody>
      </p:sp>
      <p:sp>
        <p:nvSpPr>
          <p:cNvPr id="170" name="Google Shape;170;p20"/>
          <p:cNvSpPr txBox="1"/>
          <p:nvPr>
            <p:ph idx="1" type="body"/>
          </p:nvPr>
        </p:nvSpPr>
        <p:spPr>
          <a:xfrm>
            <a:off x="588775" y="1283400"/>
            <a:ext cx="1535400" cy="2767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b="1" lang="en" sz="941">
                <a:solidFill>
                  <a:schemeClr val="dk1"/>
                </a:solidFill>
                <a:highlight>
                  <a:srgbClr val="FFFFFF"/>
                </a:highlight>
                <a:latin typeface="Montserrat"/>
                <a:ea typeface="Montserrat"/>
                <a:cs typeface="Montserrat"/>
                <a:sym typeface="Montserrat"/>
              </a:rPr>
              <a:t>Countries </a:t>
            </a:r>
            <a:endParaRPr b="1" sz="941">
              <a:solidFill>
                <a:schemeClr val="dk1"/>
              </a:solidFill>
              <a:highlight>
                <a:srgbClr val="FFFFFF"/>
              </a:highlight>
              <a:latin typeface="Montserrat"/>
              <a:ea typeface="Montserrat"/>
              <a:cs typeface="Montserrat"/>
              <a:sym typeface="Montserrat"/>
            </a:endParaRPr>
          </a:p>
          <a:p>
            <a:pPr indent="0" lvl="0" marL="0" rtl="0" algn="l">
              <a:lnSpc>
                <a:spcPct val="95000"/>
              </a:lnSpc>
              <a:spcBef>
                <a:spcPts val="1200"/>
              </a:spcBef>
              <a:spcAft>
                <a:spcPts val="1200"/>
              </a:spcAft>
              <a:buSzPts val="523"/>
              <a:buNone/>
            </a:pPr>
            <a:r>
              <a:rPr lang="en" sz="841">
                <a:solidFill>
                  <a:schemeClr val="dk1"/>
                </a:solidFill>
                <a:highlight>
                  <a:srgbClr val="FFFFFF"/>
                </a:highlight>
                <a:latin typeface="Montserrat Medium"/>
                <a:ea typeface="Montserrat Medium"/>
                <a:cs typeface="Montserrat Medium"/>
                <a:sym typeface="Montserrat Medium"/>
              </a:rPr>
              <a:t>Argentina, Australia, Austria, Belgium, Brazil, Canada, Chile, China, Colombia, Costa Rica, Czech Republic, Denmark, Estonia, Finland, France, Germany, Greece, Hungary, Iceland, India, Indonesia, Ireland, Israel, Italy, South Korea, Latvia, Lithuania, Luxembourg, Mexico, Netherlands, New Zealand, Norway, Poland, Portugal, Russia, Slovak Republic, Slovenia, South Africa, Spain, Sweden, Switzerland, Türkiye, United Kingdom, United States</a:t>
            </a:r>
            <a:endParaRPr sz="841">
              <a:solidFill>
                <a:schemeClr val="dk1"/>
              </a:solidFill>
              <a:highlight>
                <a:srgbClr val="FFFFFF"/>
              </a:highlight>
              <a:latin typeface="Montserrat Medium"/>
              <a:ea typeface="Montserrat Medium"/>
              <a:cs typeface="Montserrat Medium"/>
              <a:sym typeface="Montserrat Medium"/>
            </a:endParaRPr>
          </a:p>
        </p:txBody>
      </p:sp>
      <p:pic>
        <p:nvPicPr>
          <p:cNvPr id="171" name="Google Shape;171;p20"/>
          <p:cNvPicPr preferRelativeResize="0"/>
          <p:nvPr/>
        </p:nvPicPr>
        <p:blipFill>
          <a:blip r:embed="rId4">
            <a:alphaModFix/>
          </a:blip>
          <a:stretch>
            <a:fillRect/>
          </a:stretch>
        </p:blipFill>
        <p:spPr>
          <a:xfrm>
            <a:off x="311698" y="4550288"/>
            <a:ext cx="1141352" cy="356675"/>
          </a:xfrm>
          <a:prstGeom prst="rect">
            <a:avLst/>
          </a:prstGeom>
          <a:noFill/>
          <a:ln>
            <a:noFill/>
          </a:ln>
        </p:spPr>
      </p:pic>
      <p:sp>
        <p:nvSpPr>
          <p:cNvPr id="172" name="Google Shape;172;p20"/>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173" name="Google Shape;173;p20"/>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pic>
        <p:nvPicPr>
          <p:cNvPr id="174" name="Google Shape;174;p20"/>
          <p:cNvPicPr preferRelativeResize="0"/>
          <p:nvPr/>
        </p:nvPicPr>
        <p:blipFill>
          <a:blip r:embed="rId5">
            <a:alphaModFix/>
          </a:blip>
          <a:stretch>
            <a:fillRect/>
          </a:stretch>
        </p:blipFill>
        <p:spPr>
          <a:xfrm>
            <a:off x="2438500" y="878975"/>
            <a:ext cx="6240067" cy="3287613"/>
          </a:xfrm>
          <a:prstGeom prst="rect">
            <a:avLst/>
          </a:prstGeom>
          <a:noFill/>
          <a:ln>
            <a:noFill/>
          </a:ln>
        </p:spPr>
      </p:pic>
      <p:sp>
        <p:nvSpPr>
          <p:cNvPr id="175" name="Google Shape;175;p20"/>
          <p:cNvSpPr/>
          <p:nvPr/>
        </p:nvSpPr>
        <p:spPr>
          <a:xfrm>
            <a:off x="2715875" y="2747400"/>
            <a:ext cx="701100" cy="72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latin typeface="Montserrat"/>
                <a:ea typeface="Montserrat"/>
                <a:cs typeface="Montserrat"/>
                <a:sym typeface="Montserrat"/>
              </a:rPr>
              <a:t>ERD &amp; Database</a:t>
            </a:r>
            <a:endParaRPr sz="1920">
              <a:latin typeface="Montserrat"/>
              <a:ea typeface="Montserrat"/>
              <a:cs typeface="Montserrat"/>
              <a:sym typeface="Montserrat"/>
            </a:endParaRPr>
          </a:p>
        </p:txBody>
      </p:sp>
      <p:pic>
        <p:nvPicPr>
          <p:cNvPr id="181" name="Google Shape;181;p21"/>
          <p:cNvPicPr preferRelativeResize="0"/>
          <p:nvPr/>
        </p:nvPicPr>
        <p:blipFill rotWithShape="1">
          <a:blip r:embed="rId4">
            <a:alphaModFix/>
          </a:blip>
          <a:srcRect b="0" l="0" r="0" t="5114"/>
          <a:stretch/>
        </p:blipFill>
        <p:spPr>
          <a:xfrm>
            <a:off x="1798800" y="1017725"/>
            <a:ext cx="5446035" cy="3170575"/>
          </a:xfrm>
          <a:prstGeom prst="rect">
            <a:avLst/>
          </a:prstGeom>
          <a:noFill/>
          <a:ln>
            <a:noFill/>
          </a:ln>
        </p:spPr>
      </p:pic>
      <p:pic>
        <p:nvPicPr>
          <p:cNvPr id="182" name="Google Shape;182;p21"/>
          <p:cNvPicPr preferRelativeResize="0"/>
          <p:nvPr/>
        </p:nvPicPr>
        <p:blipFill>
          <a:blip r:embed="rId5">
            <a:alphaModFix/>
          </a:blip>
          <a:stretch>
            <a:fillRect/>
          </a:stretch>
        </p:blipFill>
        <p:spPr>
          <a:xfrm>
            <a:off x="311698" y="4550288"/>
            <a:ext cx="1141352" cy="356675"/>
          </a:xfrm>
          <a:prstGeom prst="rect">
            <a:avLst/>
          </a:prstGeom>
          <a:noFill/>
          <a:ln>
            <a:noFill/>
          </a:ln>
        </p:spPr>
      </p:pic>
      <p:sp>
        <p:nvSpPr>
          <p:cNvPr id="183" name="Google Shape;183;p21"/>
          <p:cNvSpPr txBox="1"/>
          <p:nvPr/>
        </p:nvSpPr>
        <p:spPr>
          <a:xfrm>
            <a:off x="1109575" y="4398475"/>
            <a:ext cx="34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Montserrat Light"/>
                <a:ea typeface="Montserrat Light"/>
                <a:cs typeface="Montserrat Light"/>
                <a:sym typeface="Montserrat Light"/>
              </a:rPr>
              <a:t>| </a:t>
            </a:r>
            <a:endParaRPr sz="2700">
              <a:latin typeface="Montserrat Light"/>
              <a:ea typeface="Montserrat Light"/>
              <a:cs typeface="Montserrat Light"/>
              <a:sym typeface="Montserrat Light"/>
            </a:endParaRPr>
          </a:p>
        </p:txBody>
      </p:sp>
      <p:sp>
        <p:nvSpPr>
          <p:cNvPr id="184" name="Google Shape;184;p21"/>
          <p:cNvSpPr txBox="1"/>
          <p:nvPr/>
        </p:nvSpPr>
        <p:spPr>
          <a:xfrm>
            <a:off x="1384100" y="4528538"/>
            <a:ext cx="1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Light"/>
                <a:ea typeface="Montserrat Light"/>
                <a:cs typeface="Montserrat Light"/>
                <a:sym typeface="Montserrat Light"/>
              </a:rPr>
              <a:t>Group 8</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